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5"/>
  </p:notesMasterIdLst>
  <p:sldIdLst>
    <p:sldId id="302" r:id="rId2"/>
    <p:sldId id="282" r:id="rId3"/>
    <p:sldId id="283" r:id="rId4"/>
    <p:sldId id="300" r:id="rId5"/>
    <p:sldId id="285" r:id="rId6"/>
    <p:sldId id="286" r:id="rId7"/>
    <p:sldId id="314" r:id="rId8"/>
    <p:sldId id="288" r:id="rId9"/>
    <p:sldId id="293" r:id="rId10"/>
    <p:sldId id="298" r:id="rId11"/>
    <p:sldId id="303" r:id="rId12"/>
    <p:sldId id="312" r:id="rId13"/>
    <p:sldId id="29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DFF"/>
    <a:srgbClr val="81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773AC94E-81CF-4841-B8D4-6302D843565C}"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B2-4BC3-9F1E-B860C8451481}"/>
                </c:ext>
              </c:extLst>
            </c:dLbl>
            <c:dLbl>
              <c:idx val="1"/>
              <c:layout>
                <c:manualLayout>
                  <c:x val="1.8115942028985176E-3"/>
                  <c:y val="5.4054054054054057E-3"/>
                </c:manualLayout>
              </c:layout>
              <c:tx>
                <c:rich>
                  <a:bodyPr/>
                  <a:lstStyle/>
                  <a:p>
                    <a:fld id="{2F1D4ADD-4DFE-4311-A6EE-A69AD722E7F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B2-4BC3-9F1E-B860C8451481}"/>
                </c:ext>
              </c:extLst>
            </c:dLbl>
            <c:dLbl>
              <c:idx val="2"/>
              <c:layout>
                <c:manualLayout>
                  <c:x val="0"/>
                  <c:y val="5.4054054054054057E-3"/>
                </c:manualLayout>
              </c:layout>
              <c:tx>
                <c:rich>
                  <a:bodyPr/>
                  <a:lstStyle/>
                  <a:p>
                    <a:fld id="{4034D113-F0F0-4FA8-BCFB-3BF8821DC5ED}"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B2-4BC3-9F1E-B860C8451481}"/>
                </c:ext>
              </c:extLst>
            </c:dLbl>
            <c:dLbl>
              <c:idx val="3"/>
              <c:layout>
                <c:manualLayout>
                  <c:x val="-5.434782608695652E-3"/>
                  <c:y val="5.4054054054054057E-3"/>
                </c:manualLayout>
              </c:layout>
              <c:tx>
                <c:rich>
                  <a:bodyPr/>
                  <a:lstStyle/>
                  <a:p>
                    <a:fld id="{8361062E-B4C8-47FC-B646-C6CB0C8B171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B2-4BC3-9F1E-B860C8451481}"/>
                </c:ext>
              </c:extLst>
            </c:dLbl>
            <c:dLbl>
              <c:idx val="4"/>
              <c:tx>
                <c:rich>
                  <a:bodyPr/>
                  <a:lstStyle/>
                  <a:p>
                    <a:fld id="{BCA66BF1-0BBA-4181-BB95-DFECA94BEDB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BB2-4BC3-9F1E-B860C8451481}"/>
                </c:ext>
              </c:extLst>
            </c:dLbl>
            <c:dLbl>
              <c:idx val="5"/>
              <c:tx>
                <c:rich>
                  <a:bodyPr/>
                  <a:lstStyle/>
                  <a:p>
                    <a:fld id="{58ABA065-9ACF-43DF-8CB4-1AF5D107FAD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BB2-4BC3-9F1E-B860C8451481}"/>
                </c:ext>
              </c:extLst>
            </c:dLbl>
            <c:dLbl>
              <c:idx val="6"/>
              <c:tx>
                <c:rich>
                  <a:bodyPr/>
                  <a:lstStyle/>
                  <a:p>
                    <a:fld id="{76309F56-BD63-402A-92C0-5633E66A030C}"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BB2-4BC3-9F1E-B860C84514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message</c:v>
                </c:pt>
                <c:pt idx="1">
                  <c:v>Palm oil is a threat but we do not take a stance</c:v>
                </c:pt>
                <c:pt idx="2">
                  <c:v>Consumers should avoid/boycott palm oil</c:v>
                </c:pt>
                <c:pt idx="3">
                  <c:v>Consumers should buy products from RSPO members</c:v>
                </c:pt>
                <c:pt idx="4">
                  <c:v>Other</c:v>
                </c:pt>
                <c:pt idx="5">
                  <c:v>I'm not sure what our message is</c:v>
                </c:pt>
                <c:pt idx="6">
                  <c:v>2 or more different responses from an institution</c:v>
                </c:pt>
              </c:strCache>
            </c:strRef>
          </c:cat>
          <c:val>
            <c:numRef>
              <c:f>Sheet1!$B$2:$B$8</c:f>
              <c:numCache>
                <c:formatCode>General</c:formatCode>
                <c:ptCount val="7"/>
                <c:pt idx="0">
                  <c:v>41</c:v>
                </c:pt>
                <c:pt idx="1">
                  <c:v>7</c:v>
                </c:pt>
                <c:pt idx="2">
                  <c:v>7</c:v>
                </c:pt>
                <c:pt idx="3">
                  <c:v>17</c:v>
                </c:pt>
                <c:pt idx="4">
                  <c:v>3</c:v>
                </c:pt>
                <c:pt idx="5">
                  <c:v>1</c:v>
                </c:pt>
                <c:pt idx="6">
                  <c:v>23</c:v>
                </c:pt>
              </c:numCache>
            </c:numRef>
          </c:val>
          <c:extLst>
            <c:ext xmlns:c16="http://schemas.microsoft.com/office/drawing/2014/chart" uri="{C3380CC4-5D6E-409C-BE32-E72D297353CC}">
              <c16:uniqueId val="{00000007-6BB2-4BC3-9F1E-B860C8451481}"/>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3.6231884057971015E-3"/>
                  <c:y val="-2.7027027027027029E-3"/>
                </c:manualLayout>
              </c:layout>
              <c:tx>
                <c:rich>
                  <a:bodyPr/>
                  <a:lstStyle/>
                  <a:p>
                    <a:fld id="{72622712-FD9B-4E20-B872-2CB58F54C156}"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BB2-4BC3-9F1E-B860C8451481}"/>
                </c:ext>
              </c:extLst>
            </c:dLbl>
            <c:dLbl>
              <c:idx val="1"/>
              <c:layout>
                <c:manualLayout>
                  <c:x val="-9.057971014492754E-3"/>
                  <c:y val="9.0455600564380324E-3"/>
                </c:manualLayout>
              </c:layout>
              <c:tx>
                <c:rich>
                  <a:bodyPr/>
                  <a:lstStyle/>
                  <a:p>
                    <a:fld id="{77BF270F-805B-44A6-AE59-F39859C5A10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BB2-4BC3-9F1E-B860C8451481}"/>
                </c:ext>
              </c:extLst>
            </c:dLbl>
            <c:dLbl>
              <c:idx val="2"/>
              <c:tx>
                <c:rich>
                  <a:bodyPr/>
                  <a:lstStyle/>
                  <a:p>
                    <a:fld id="{9B2D0A6F-B618-4E53-9A46-514725554C7F}"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BB2-4BC3-9F1E-B860C8451481}"/>
                </c:ext>
              </c:extLst>
            </c:dLbl>
            <c:dLbl>
              <c:idx val="3"/>
              <c:tx>
                <c:rich>
                  <a:bodyPr/>
                  <a:lstStyle/>
                  <a:p>
                    <a:fld id="{678A95C0-F554-4597-A9E6-35F0B9D0F981}"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BB2-4BC3-9F1E-B860C8451481}"/>
                </c:ext>
              </c:extLst>
            </c:dLbl>
            <c:dLbl>
              <c:idx val="4"/>
              <c:tx>
                <c:rich>
                  <a:bodyPr/>
                  <a:lstStyle/>
                  <a:p>
                    <a:fld id="{DD874DC3-9333-491B-A0CA-ABA487996E05}"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BB2-4BC3-9F1E-B860C8451481}"/>
                </c:ext>
              </c:extLst>
            </c:dLbl>
            <c:dLbl>
              <c:idx val="5"/>
              <c:tx>
                <c:rich>
                  <a:bodyPr/>
                  <a:lstStyle/>
                  <a:p>
                    <a:fld id="{9F51B3A5-4716-4DCC-9512-E755169B55BA}"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BB2-4BC3-9F1E-B860C8451481}"/>
                </c:ext>
              </c:extLst>
            </c:dLbl>
            <c:dLbl>
              <c:idx val="6"/>
              <c:tx>
                <c:rich>
                  <a:bodyPr/>
                  <a:lstStyle/>
                  <a:p>
                    <a:fld id="{2CB7A2AB-779B-4DE5-853B-19CA746A6493}"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BB2-4BC3-9F1E-B860C84514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message</c:v>
                </c:pt>
                <c:pt idx="1">
                  <c:v>Palm oil is a threat but we do not take a stance</c:v>
                </c:pt>
                <c:pt idx="2">
                  <c:v>Consumers should avoid/boycott palm oil</c:v>
                </c:pt>
                <c:pt idx="3">
                  <c:v>Consumers should buy products from RSPO members</c:v>
                </c:pt>
                <c:pt idx="4">
                  <c:v>Other</c:v>
                </c:pt>
                <c:pt idx="5">
                  <c:v>I'm not sure what our message is</c:v>
                </c:pt>
                <c:pt idx="6">
                  <c:v>2 or more different responses from an institution</c:v>
                </c:pt>
              </c:strCache>
            </c:strRef>
          </c:cat>
          <c:val>
            <c:numRef>
              <c:f>Sheet1!$C$2:$C$8</c:f>
              <c:numCache>
                <c:formatCode>General</c:formatCode>
                <c:ptCount val="7"/>
                <c:pt idx="0">
                  <c:v>13</c:v>
                </c:pt>
                <c:pt idx="1">
                  <c:v>20</c:v>
                </c:pt>
                <c:pt idx="2">
                  <c:v>6</c:v>
                </c:pt>
                <c:pt idx="3">
                  <c:v>47</c:v>
                </c:pt>
                <c:pt idx="4">
                  <c:v>5</c:v>
                </c:pt>
                <c:pt idx="5">
                  <c:v>5</c:v>
                </c:pt>
                <c:pt idx="6">
                  <c:v>4</c:v>
                </c:pt>
              </c:numCache>
            </c:numRef>
          </c:val>
          <c:extLst>
            <c:ext xmlns:c16="http://schemas.microsoft.com/office/drawing/2014/chart" uri="{C3380CC4-5D6E-409C-BE32-E72D297353CC}">
              <c16:uniqueId val="{0000000F-6BB2-4BC3-9F1E-B860C8451481}"/>
            </c:ext>
          </c:extLst>
        </c:ser>
        <c:ser>
          <c:idx val="2"/>
          <c:order val="2"/>
          <c:tx>
            <c:strRef>
              <c:f>Sheet1!$D$1</c:f>
              <c:strCache>
                <c:ptCount val="1"/>
                <c:pt idx="0">
                  <c:v>Series 3</c:v>
                </c:pt>
              </c:strCache>
            </c:strRef>
          </c:tx>
          <c:spPr>
            <a:solidFill>
              <a:schemeClr val="accent3"/>
            </a:solidFill>
            <a:ln>
              <a:noFill/>
            </a:ln>
            <a:effectLst/>
          </c:spPr>
          <c:invertIfNegative val="0"/>
          <c:dLbls>
            <c:dLbl>
              <c:idx val="0"/>
              <c:layout>
                <c:manualLayout>
                  <c:x val="-1.6606088358286947E-17"/>
                  <c:y val="5.4054054054054057E-3"/>
                </c:manualLayout>
              </c:layout>
              <c:tx>
                <c:rich>
                  <a:bodyPr/>
                  <a:lstStyle/>
                  <a:p>
                    <a:fld id="{EB075DFF-5611-4233-93BC-87A3C87C3290}"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BB2-4BC3-9F1E-B860C8451481}"/>
                </c:ext>
              </c:extLst>
            </c:dLbl>
            <c:dLbl>
              <c:idx val="1"/>
              <c:layout>
                <c:manualLayout>
                  <c:x val="5.434782608695652E-3"/>
                  <c:y val="-2.7027027027027029E-3"/>
                </c:manualLayout>
              </c:layout>
              <c:tx>
                <c:rich>
                  <a:bodyPr/>
                  <a:lstStyle/>
                  <a:p>
                    <a:fld id="{351413EF-8158-4348-9AC2-F80650F0BB82}"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BB2-4BC3-9F1E-B860C8451481}"/>
                </c:ext>
              </c:extLst>
            </c:dLbl>
            <c:dLbl>
              <c:idx val="2"/>
              <c:tx>
                <c:rich>
                  <a:bodyPr/>
                  <a:lstStyle/>
                  <a:p>
                    <a:fld id="{E12BEF16-9D4F-4E26-91FF-02B9D527887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BB2-4BC3-9F1E-B860C8451481}"/>
                </c:ext>
              </c:extLst>
            </c:dLbl>
            <c:dLbl>
              <c:idx val="3"/>
              <c:tx>
                <c:rich>
                  <a:bodyPr/>
                  <a:lstStyle/>
                  <a:p>
                    <a:fld id="{75E16A1C-2F25-44E4-A8AF-BCA4661E83A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BB2-4BC3-9F1E-B860C8451481}"/>
                </c:ext>
              </c:extLst>
            </c:dLbl>
            <c:dLbl>
              <c:idx val="4"/>
              <c:tx>
                <c:rich>
                  <a:bodyPr/>
                  <a:lstStyle/>
                  <a:p>
                    <a:fld id="{21BAF2CF-147E-4B6C-9B29-61CD8841EF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BB2-4BC3-9F1E-B860C8451481}"/>
                </c:ext>
              </c:extLst>
            </c:dLbl>
            <c:dLbl>
              <c:idx val="5"/>
              <c:tx>
                <c:rich>
                  <a:bodyPr/>
                  <a:lstStyle/>
                  <a:p>
                    <a:fld id="{6444E3C2-FF56-44B4-9A88-BEA16B44DE70}"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BB2-4BC3-9F1E-B860C8451481}"/>
                </c:ext>
              </c:extLst>
            </c:dLbl>
            <c:dLbl>
              <c:idx val="6"/>
              <c:tx>
                <c:rich>
                  <a:bodyPr/>
                  <a:lstStyle/>
                  <a:p>
                    <a:fld id="{5E100FEC-AA30-4E73-BD44-D8D7FA671CDC}"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BB2-4BC3-9F1E-B860C84514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message</c:v>
                </c:pt>
                <c:pt idx="1">
                  <c:v>Palm oil is a threat but we do not take a stance</c:v>
                </c:pt>
                <c:pt idx="2">
                  <c:v>Consumers should avoid/boycott palm oil</c:v>
                </c:pt>
                <c:pt idx="3">
                  <c:v>Consumers should buy products from RSPO members</c:v>
                </c:pt>
                <c:pt idx="4">
                  <c:v>Other</c:v>
                </c:pt>
                <c:pt idx="5">
                  <c:v>I'm not sure what our message is</c:v>
                </c:pt>
                <c:pt idx="6">
                  <c:v>2 or more different responses from an institution</c:v>
                </c:pt>
              </c:strCache>
            </c:strRef>
          </c:cat>
          <c:val>
            <c:numRef>
              <c:f>Sheet1!$D$2:$D$8</c:f>
              <c:numCache>
                <c:formatCode>General</c:formatCode>
                <c:ptCount val="7"/>
                <c:pt idx="0">
                  <c:v>7</c:v>
                </c:pt>
                <c:pt idx="1">
                  <c:v>23</c:v>
                </c:pt>
                <c:pt idx="2">
                  <c:v>0</c:v>
                </c:pt>
                <c:pt idx="3">
                  <c:v>77</c:v>
                </c:pt>
                <c:pt idx="4">
                  <c:v>6</c:v>
                </c:pt>
                <c:pt idx="5">
                  <c:v>0</c:v>
                </c:pt>
                <c:pt idx="6">
                  <c:v>10</c:v>
                </c:pt>
              </c:numCache>
            </c:numRef>
          </c:val>
          <c:extLst>
            <c:ext xmlns:c16="http://schemas.microsoft.com/office/drawing/2014/chart" uri="{C3380CC4-5D6E-409C-BE32-E72D297353CC}">
              <c16:uniqueId val="{00000017-6BB2-4BC3-9F1E-B860C8451481}"/>
            </c:ext>
          </c:extLst>
        </c:ser>
        <c:dLbls>
          <c:showLegendKey val="0"/>
          <c:showVal val="0"/>
          <c:showCatName val="0"/>
          <c:showSerName val="0"/>
          <c:showPercent val="0"/>
          <c:showBubbleSize val="0"/>
        </c:dLbls>
        <c:gapWidth val="219"/>
        <c:overlap val="-27"/>
        <c:axId val="212067456"/>
        <c:axId val="212068992"/>
      </c:barChart>
      <c:catAx>
        <c:axId val="21206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068992"/>
        <c:crosses val="autoZero"/>
        <c:auto val="1"/>
        <c:lblAlgn val="ctr"/>
        <c:lblOffset val="100"/>
        <c:noMultiLvlLbl val="0"/>
      </c:catAx>
      <c:valAx>
        <c:axId val="21206899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06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152EAF-B72F-4518-8634-68A7AABD9EA9}" type="datetimeFigureOut">
              <a:rPr lang="en-US" smtClean="0"/>
              <a:pPr/>
              <a:t>9/23/2020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6077E6-EF1E-4D74-9F6C-5B3D0573D3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A547-2D6B-4583-A51D-A26AA0BA17DF}" type="slidenum">
              <a:rPr lang="en-CA"/>
              <a:pPr/>
              <a:t>2</a:t>
            </a:fld>
            <a:endParaRPr lang="en-CA"/>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Even if we convinced all of America and Europe to boycott all derivatives of palm oil, we would still need to convince China and India. We would still use vegetable oil, so it would be replaced with a less productive plant. Soy- already a big problem in the Amazon, would we clear more land there? Millions are employed by the palm oil industry in Indonesia and Malaysia. They would find another way to make money, possibly a less productive crop.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46F5C-6783-4F49-8BA6-09626A31F42C}" type="slidenum">
              <a:rPr lang="en-CA" smtClean="0"/>
              <a:pPr/>
              <a:t>13</a:t>
            </a:fld>
            <a:endParaRPr lang="en-CA"/>
          </a:p>
        </p:txBody>
      </p:sp>
    </p:spTree>
    <p:extLst>
      <p:ext uri="{BB962C8B-B14F-4D97-AF65-F5344CB8AC3E}">
        <p14:creationId xmlns:p14="http://schemas.microsoft.com/office/powerpoint/2010/main" val="394854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Palm oil production is a</a:t>
            </a:r>
            <a:r>
              <a:rPr lang="en-US" baseline="0" dirty="0" smtClean="0"/>
              <a:t> much more efficient use of land compared to other oil seed crops.  WHY do we care about this?  It means less land being cleared worldwide to supply edible oils to Earth’s growing population.</a:t>
            </a:r>
            <a:endParaRPr lang="en-US" dirty="0"/>
          </a:p>
        </p:txBody>
      </p:sp>
      <p:sp>
        <p:nvSpPr>
          <p:cNvPr id="4" name="Slide Number Placeholder 3"/>
          <p:cNvSpPr>
            <a:spLocks noGrp="1"/>
          </p:cNvSpPr>
          <p:nvPr>
            <p:ph type="sldNum" sz="quarter" idx="10"/>
          </p:nvPr>
        </p:nvSpPr>
        <p:spPr/>
        <p:txBody>
          <a:bodyPr/>
          <a:lstStyle/>
          <a:p>
            <a:fld id="{24846F5C-6783-4F49-8BA6-09626A31F42C}" type="slidenum">
              <a:rPr lang="en-CA" smtClean="0"/>
              <a:pPr/>
              <a:t>3</a:t>
            </a:fld>
            <a:endParaRPr lang="en-CA"/>
          </a:p>
        </p:txBody>
      </p:sp>
    </p:spTree>
    <p:extLst>
      <p:ext uri="{BB962C8B-B14F-4D97-AF65-F5344CB8AC3E}">
        <p14:creationId xmlns:p14="http://schemas.microsoft.com/office/powerpoint/2010/main" val="223584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381C2-0557-46F5-A601-D1A351AC612A}" type="slidenum">
              <a:rPr lang="en-CA"/>
              <a:pPr/>
              <a:t>4</a:t>
            </a:fld>
            <a:endParaRPr lang="en-CA"/>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Palm oil has 48 different</a:t>
            </a:r>
            <a:r>
              <a:rPr lang="en-US" baseline="0" dirty="0" smtClean="0"/>
              <a:t> names/derivatives.  </a:t>
            </a:r>
            <a:r>
              <a:rPr lang="en-US" dirty="0" smtClean="0"/>
              <a:t>If</a:t>
            </a:r>
            <a:r>
              <a:rPr lang="en-US" baseline="0" dirty="0" smtClean="0"/>
              <a:t> people think they are </a:t>
            </a:r>
            <a:r>
              <a:rPr lang="en-US" dirty="0" smtClean="0"/>
              <a:t>avoiding </a:t>
            </a:r>
            <a:r>
              <a:rPr lang="en-US" dirty="0"/>
              <a:t>palm oil, </a:t>
            </a:r>
            <a:r>
              <a:rPr lang="en-US" dirty="0" smtClean="0"/>
              <a:t>they probably are</a:t>
            </a:r>
            <a:r>
              <a:rPr lang="en-US" baseline="0" dirty="0" smtClean="0"/>
              <a:t> not.   By the way, 33 out of 48 names on this list do NOT contain the word “palm”.  You can find this list on our palm oil web page!</a:t>
            </a:r>
            <a:endParaRPr lang="en-US" dirty="0"/>
          </a:p>
          <a:p>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846F5C-6783-4F49-8BA6-09626A31F42C}"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zoo that chooses</a:t>
            </a:r>
            <a:r>
              <a:rPr lang="en-US" baseline="0" dirty="0" smtClean="0"/>
              <a:t> to join the RSPO will be in </a:t>
            </a:r>
            <a:r>
              <a:rPr lang="en-US" dirty="0" smtClean="0"/>
              <a:t>great company with many</a:t>
            </a:r>
            <a:r>
              <a:rPr lang="en-US" baseline="0" dirty="0" smtClean="0"/>
              <a:t> influential organizations supporting the RSPO. </a:t>
            </a:r>
            <a:endParaRPr lang="en-US" dirty="0"/>
          </a:p>
        </p:txBody>
      </p:sp>
      <p:sp>
        <p:nvSpPr>
          <p:cNvPr id="4" name="Slide Number Placeholder 3"/>
          <p:cNvSpPr>
            <a:spLocks noGrp="1"/>
          </p:cNvSpPr>
          <p:nvPr>
            <p:ph type="sldNum" sz="quarter" idx="10"/>
          </p:nvPr>
        </p:nvSpPr>
        <p:spPr/>
        <p:txBody>
          <a:bodyPr/>
          <a:lstStyle/>
          <a:p>
            <a:fld id="{24846F5C-6783-4F49-8BA6-09626A31F42C}" type="slidenum">
              <a:rPr lang="en-CA" smtClean="0"/>
              <a:pPr/>
              <a:t>6</a:t>
            </a:fld>
            <a:endParaRPr lang="en-CA"/>
          </a:p>
        </p:txBody>
      </p:sp>
    </p:spTree>
    <p:extLst>
      <p:ext uri="{BB962C8B-B14F-4D97-AF65-F5344CB8AC3E}">
        <p14:creationId xmlns:p14="http://schemas.microsoft.com/office/powerpoint/2010/main" val="408681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Cheyenne</a:t>
            </a:r>
            <a:r>
              <a:rPr lang="en-US" baseline="0" dirty="0" smtClean="0"/>
              <a:t> Mountain Zoo Nov. 2010, Zoological Society of London July 2011, San Diego Zoo Global Oct. 2012, Indianapolis Zoo June 2013, Point Defiance Zoo &amp; Aquarium Aug. 2014, Zoo Atlanta Feb. 2015, Woodland Park Zoo April 2015, Zoological Park Board of NSW/</a:t>
            </a:r>
            <a:r>
              <a:rPr lang="en-US" baseline="0" dirty="0" err="1" smtClean="0"/>
              <a:t>Taronga</a:t>
            </a:r>
            <a:r>
              <a:rPr lang="en-US" baseline="0" dirty="0" smtClean="0"/>
              <a:t> Conservation Society Nov. 2015, Kansas City Zoo May 2016, Oklahoma City Zoo Oct. 2016, Naples Zoo May 2017, Wildlife Reserves Singapore Aug. 2018, Oregon Zoo Aug. 2018, WAZA Oct. 2018, AZA Jan. 2019</a:t>
            </a:r>
            <a:endParaRPr lang="en-US" dirty="0"/>
          </a:p>
        </p:txBody>
      </p:sp>
      <p:sp>
        <p:nvSpPr>
          <p:cNvPr id="4" name="Slide Number Placeholder 3"/>
          <p:cNvSpPr>
            <a:spLocks noGrp="1"/>
          </p:cNvSpPr>
          <p:nvPr>
            <p:ph type="sldNum" sz="quarter" idx="10"/>
          </p:nvPr>
        </p:nvSpPr>
        <p:spPr/>
        <p:txBody>
          <a:bodyPr/>
          <a:lstStyle/>
          <a:p>
            <a:fld id="{D174AF1D-6A77-4E38-8639-B28C1A046D5B}" type="slidenum">
              <a:rPr lang="en-US" smtClean="0"/>
              <a:pPr/>
              <a:t>7</a:t>
            </a:fld>
            <a:endParaRPr lang="en-US"/>
          </a:p>
        </p:txBody>
      </p:sp>
    </p:spTree>
    <p:extLst>
      <p:ext uri="{BB962C8B-B14F-4D97-AF65-F5344CB8AC3E}">
        <p14:creationId xmlns:p14="http://schemas.microsoft.com/office/powerpoint/2010/main" val="130407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846F5C-6783-4F49-8BA6-09626A31F42C}"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846F5C-6783-4F49-8BA6-09626A31F42C}"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cs typeface="Arial" charset="0"/>
              </a:defRPr>
            </a:lvl1pPr>
            <a:lvl2pPr marL="742909" indent="-285734" defTabSz="931811" eaLnBrk="0" hangingPunct="0">
              <a:defRPr>
                <a:solidFill>
                  <a:schemeClr val="tx1"/>
                </a:solidFill>
                <a:latin typeface="Arial" charset="0"/>
                <a:cs typeface="Arial" charset="0"/>
              </a:defRPr>
            </a:lvl2pPr>
            <a:lvl3pPr marL="1142937" indent="-228587" defTabSz="931811" eaLnBrk="0" hangingPunct="0">
              <a:defRPr>
                <a:solidFill>
                  <a:schemeClr val="tx1"/>
                </a:solidFill>
                <a:latin typeface="Arial" charset="0"/>
                <a:cs typeface="Arial" charset="0"/>
              </a:defRPr>
            </a:lvl3pPr>
            <a:lvl4pPr marL="1600111" indent="-228587" defTabSz="931811" eaLnBrk="0" hangingPunct="0">
              <a:defRPr>
                <a:solidFill>
                  <a:schemeClr val="tx1"/>
                </a:solidFill>
                <a:latin typeface="Arial" charset="0"/>
                <a:cs typeface="Arial" charset="0"/>
              </a:defRPr>
            </a:lvl4pPr>
            <a:lvl5pPr marL="2057287" indent="-228587" defTabSz="931811" eaLnBrk="0" hangingPunct="0">
              <a:defRPr>
                <a:solidFill>
                  <a:schemeClr val="tx1"/>
                </a:solidFill>
                <a:latin typeface="Arial" charset="0"/>
                <a:cs typeface="Arial" charset="0"/>
              </a:defRPr>
            </a:lvl5pPr>
            <a:lvl6pPr marL="2514461" indent="-228587" defTabSz="931811" eaLnBrk="0" fontAlgn="base" hangingPunct="0">
              <a:spcBef>
                <a:spcPct val="0"/>
              </a:spcBef>
              <a:spcAft>
                <a:spcPct val="0"/>
              </a:spcAft>
              <a:defRPr>
                <a:solidFill>
                  <a:schemeClr val="tx1"/>
                </a:solidFill>
                <a:latin typeface="Arial" charset="0"/>
                <a:cs typeface="Arial" charset="0"/>
              </a:defRPr>
            </a:lvl6pPr>
            <a:lvl7pPr marL="2971635" indent="-228587" defTabSz="931811" eaLnBrk="0" fontAlgn="base" hangingPunct="0">
              <a:spcBef>
                <a:spcPct val="0"/>
              </a:spcBef>
              <a:spcAft>
                <a:spcPct val="0"/>
              </a:spcAft>
              <a:defRPr>
                <a:solidFill>
                  <a:schemeClr val="tx1"/>
                </a:solidFill>
                <a:latin typeface="Arial" charset="0"/>
                <a:cs typeface="Arial" charset="0"/>
              </a:defRPr>
            </a:lvl7pPr>
            <a:lvl8pPr marL="3428811" indent="-228587" defTabSz="931811" eaLnBrk="0" fontAlgn="base" hangingPunct="0">
              <a:spcBef>
                <a:spcPct val="0"/>
              </a:spcBef>
              <a:spcAft>
                <a:spcPct val="0"/>
              </a:spcAft>
              <a:defRPr>
                <a:solidFill>
                  <a:schemeClr val="tx1"/>
                </a:solidFill>
                <a:latin typeface="Arial" charset="0"/>
                <a:cs typeface="Arial" charset="0"/>
              </a:defRPr>
            </a:lvl8pPr>
            <a:lvl9pPr marL="3885985" indent="-228587" defTabSz="931811" eaLnBrk="0" fontAlgn="base" hangingPunct="0">
              <a:spcBef>
                <a:spcPct val="0"/>
              </a:spcBef>
              <a:spcAft>
                <a:spcPct val="0"/>
              </a:spcAft>
              <a:defRPr>
                <a:solidFill>
                  <a:schemeClr val="tx1"/>
                </a:solidFill>
                <a:latin typeface="Arial" charset="0"/>
                <a:cs typeface="Arial" charset="0"/>
              </a:defRPr>
            </a:lvl9pPr>
          </a:lstStyle>
          <a:p>
            <a:pPr eaLnBrk="1" hangingPunct="1"/>
            <a:fld id="{3E7A9AA2-1019-45DA-AA61-1A00EA2E1774}"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4CA25A49-959B-40D8-AF98-5D2124E073E4}" type="datetimeFigureOut">
              <a:rPr lang="en-US" smtClean="0"/>
              <a:pPr/>
              <a:t>9/23/2020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F8C73A3-12FE-4653-8F96-DCC11CC5D1E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25A49-959B-40D8-AF98-5D2124E073E4}"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73A3-12FE-4653-8F96-DCC11CC5D1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25A49-959B-40D8-AF98-5D2124E073E4}"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73A3-12FE-4653-8F96-DCC11CC5D1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B23B9-7283-47AE-BB49-767A9F450BCB}" type="slidenum">
              <a:rPr lang="en-CA" smtClean="0"/>
              <a:pPr/>
              <a:t>‹#›</a:t>
            </a:fld>
            <a:endParaRPr lang="en-CA"/>
          </a:p>
        </p:txBody>
      </p:sp>
    </p:spTree>
    <p:extLst>
      <p:ext uri="{BB962C8B-B14F-4D97-AF65-F5344CB8AC3E}">
        <p14:creationId xmlns:p14="http://schemas.microsoft.com/office/powerpoint/2010/main" val="153827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CA"/>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CA"/>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FD06CAC-FE75-49DC-AA8A-857ABA08303C}" type="slidenum">
              <a:rPr lang="en-CA"/>
              <a:pPr/>
              <a:t>‹#›</a:t>
            </a:fld>
            <a:endParaRPr lang="en-CA"/>
          </a:p>
        </p:txBody>
      </p:sp>
    </p:spTree>
    <p:extLst>
      <p:ext uri="{BB962C8B-B14F-4D97-AF65-F5344CB8AC3E}">
        <p14:creationId xmlns:p14="http://schemas.microsoft.com/office/powerpoint/2010/main" val="302781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25A49-959B-40D8-AF98-5D2124E073E4}"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73A3-12FE-4653-8F96-DCC11CC5D1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A25A49-959B-40D8-AF98-5D2124E073E4}"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73A3-12FE-4653-8F96-DCC11CC5D1E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A25A49-959B-40D8-AF98-5D2124E073E4}"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C73A3-12FE-4653-8F96-DCC11CC5D1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A25A49-959B-40D8-AF98-5D2124E073E4}" type="datetimeFigureOut">
              <a:rPr lang="en-US" smtClean="0"/>
              <a:pPr/>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C73A3-12FE-4653-8F96-DCC11CC5D1E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A25A49-959B-40D8-AF98-5D2124E073E4}" type="datetimeFigureOut">
              <a:rPr lang="en-US" smtClean="0"/>
              <a:pPr/>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C73A3-12FE-4653-8F96-DCC11CC5D1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25A49-959B-40D8-AF98-5D2124E073E4}" type="datetimeFigureOut">
              <a:rPr lang="en-US" smtClean="0"/>
              <a:pPr/>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C73A3-12FE-4653-8F96-DCC11CC5D1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atin typeface="Arial" pitchFamily="34" charset="0"/>
                <a:cs typeface="Arial" pitchFamily="34" charset="0"/>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4CA25A49-959B-40D8-AF98-5D2124E073E4}"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C73A3-12FE-4653-8F96-DCC11CC5D1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4CA25A49-959B-40D8-AF98-5D2124E073E4}" type="datetimeFigureOut">
              <a:rPr lang="en-US" smtClean="0"/>
              <a:pPr/>
              <a:t>9/23/2020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6F8C73A3-12FE-4653-8F96-DCC11CC5D1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CA25A49-959B-40D8-AF98-5D2124E073E4}" type="datetimeFigureOut">
              <a:rPr lang="en-US" smtClean="0"/>
              <a:pPr/>
              <a:t>9/23/2020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F8C73A3-12FE-4653-8F96-DCC11CC5D1E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txStyles>
    <p:title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6.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pPr algn="ctr"/>
            <a:r>
              <a:rPr lang="en-US" dirty="0" smtClean="0"/>
              <a:t>Why Not Boycott Palm Oil?</a:t>
            </a:r>
            <a:br>
              <a:rPr lang="en-US" dirty="0" smtClean="0"/>
            </a:br>
            <a:r>
              <a:rPr lang="en-US" dirty="0" smtClean="0"/>
              <a:t/>
            </a:r>
            <a:br>
              <a:rPr lang="en-US" dirty="0" smtClean="0"/>
            </a:br>
            <a:r>
              <a:rPr lang="en-US" dirty="0" smtClean="0"/>
              <a:t> </a:t>
            </a:r>
            <a:r>
              <a:rPr lang="en-US" dirty="0" smtClean="0">
                <a:solidFill>
                  <a:schemeClr val="tx1"/>
                </a:solidFill>
              </a:rPr>
              <a:t>Why Support the RSPO?</a:t>
            </a:r>
            <a:br>
              <a:rPr lang="en-US" dirty="0" smtClean="0">
                <a:solidFill>
                  <a:schemeClr val="tx1"/>
                </a:solidFill>
              </a:rPr>
            </a:br>
            <a:endParaRPr lang="en-US" dirty="0">
              <a:solidFill>
                <a:schemeClr val="tx1"/>
              </a:solidFill>
            </a:endParaRPr>
          </a:p>
        </p:txBody>
      </p:sp>
      <p:pic>
        <p:nvPicPr>
          <p:cNvPr id="5" name="Picture 4" descr="Sumatran Orangutan Adult 12--TG.jpg"/>
          <p:cNvPicPr>
            <a:picLocks noChangeAspect="1"/>
          </p:cNvPicPr>
          <p:nvPr/>
        </p:nvPicPr>
        <p:blipFill>
          <a:blip r:embed="rId2" cstate="print"/>
          <a:stretch>
            <a:fillRect/>
          </a:stretch>
        </p:blipFill>
        <p:spPr>
          <a:xfrm>
            <a:off x="2057400" y="2895600"/>
            <a:ext cx="5029200" cy="3340290"/>
          </a:xfrm>
          <a:prstGeom prst="rect">
            <a:avLst/>
          </a:prstGeom>
          <a:ln>
            <a:solidFill>
              <a:schemeClr val="tx1"/>
            </a:solidFill>
          </a:ln>
          <a:effectLst>
            <a:reflection blurRad="6350" endPos="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410200"/>
            <a:ext cx="838200" cy="1341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7544" y="381000"/>
            <a:ext cx="8153400" cy="914400"/>
          </a:xfrm>
        </p:spPr>
        <p:txBody>
          <a:bodyPr/>
          <a:lstStyle/>
          <a:p>
            <a:pPr algn="ctr" eaLnBrk="1" hangingPunct="1">
              <a:defRPr/>
            </a:pPr>
            <a:r>
              <a:rPr lang="en-US" sz="4000" dirty="0" smtClean="0"/>
              <a:t>Awareness Tool Kit on the Web!</a:t>
            </a:r>
          </a:p>
        </p:txBody>
      </p:sp>
      <p:sp>
        <p:nvSpPr>
          <p:cNvPr id="26627" name="Content Placeholder 2"/>
          <p:cNvSpPr>
            <a:spLocks noGrp="1"/>
          </p:cNvSpPr>
          <p:nvPr>
            <p:ph idx="1"/>
          </p:nvPr>
        </p:nvSpPr>
        <p:spPr>
          <a:xfrm>
            <a:off x="762000" y="1752600"/>
            <a:ext cx="7696200" cy="4191000"/>
          </a:xfrm>
        </p:spPr>
        <p:txBody>
          <a:bodyPr>
            <a:normAutofit/>
          </a:bodyPr>
          <a:lstStyle/>
          <a:p>
            <a:pPr marL="68580" indent="0" eaLnBrk="1" hangingPunct="1">
              <a:buNone/>
            </a:pPr>
            <a:r>
              <a:rPr lang="en-US" dirty="0" smtClean="0"/>
              <a:t>Help move sustainable palm oil forward. Use the palm oil awareness tool kit today!</a:t>
            </a:r>
          </a:p>
        </p:txBody>
      </p:sp>
      <p:pic>
        <p:nvPicPr>
          <p:cNvPr id="5" name="Picture 4" descr="Palm Oil Took Kit BC.jpg"/>
          <p:cNvPicPr>
            <a:picLocks noChangeAspect="1"/>
          </p:cNvPicPr>
          <p:nvPr/>
        </p:nvPicPr>
        <p:blipFill>
          <a:blip r:embed="rId3" cstate="print"/>
          <a:stretch>
            <a:fillRect/>
          </a:stretch>
        </p:blipFill>
        <p:spPr>
          <a:xfrm>
            <a:off x="1905000" y="3429000"/>
            <a:ext cx="4533900" cy="2590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5273040"/>
            <a:ext cx="838200" cy="1341120"/>
          </a:xfrm>
          <a:prstGeom prst="rect">
            <a:avLst/>
          </a:prstGeom>
        </p:spPr>
      </p:pic>
    </p:spTree>
    <p:extLst>
      <p:ext uri="{BB962C8B-B14F-4D97-AF65-F5344CB8AC3E}">
        <p14:creationId xmlns:p14="http://schemas.microsoft.com/office/powerpoint/2010/main" val="3331399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09600"/>
            <a:ext cx="6096000" cy="1938992"/>
          </a:xfrm>
          <a:prstGeom prst="rect">
            <a:avLst/>
          </a:prstGeom>
          <a:noFill/>
          <a:ln>
            <a:solidFill>
              <a:schemeClr val="tx1"/>
            </a:solidFill>
          </a:ln>
        </p:spPr>
        <p:txBody>
          <a:bodyPr wrap="square" rtlCol="0">
            <a:spAutoFit/>
          </a:bodyPr>
          <a:lstStyle/>
          <a:p>
            <a:r>
              <a:rPr lang="en-US" sz="2400" dirty="0" smtClean="0"/>
              <a:t>For  9 years Cheyenne Mountain Zoo has facilitated a palm oil awareness survey for other Zoos.  The results are showing that progress is being made in the support of sustainable palm oil. </a:t>
            </a:r>
            <a:endParaRPr lang="en-US" sz="2400" dirty="0"/>
          </a:p>
        </p:txBody>
      </p:sp>
      <p:pic>
        <p:nvPicPr>
          <p:cNvPr id="4" name="Picture 3" descr="Adult Orangutan Bukit Lawang.jpg"/>
          <p:cNvPicPr>
            <a:picLocks noChangeAspect="1"/>
          </p:cNvPicPr>
          <p:nvPr/>
        </p:nvPicPr>
        <p:blipFill>
          <a:blip r:embed="rId2" cstate="print"/>
          <a:stretch>
            <a:fillRect/>
          </a:stretch>
        </p:blipFill>
        <p:spPr>
          <a:xfrm>
            <a:off x="1943100" y="2895600"/>
            <a:ext cx="5562600" cy="3694564"/>
          </a:xfrm>
          <a:prstGeom prst="rect">
            <a:avLst/>
          </a:prstGeom>
          <a:ln>
            <a:solidFill>
              <a:schemeClr val="tx1"/>
            </a:solidFill>
          </a:ln>
          <a:effectLst>
            <a:reflection blurRad="6350" endPos="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334000"/>
            <a:ext cx="838200" cy="13411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6"/>
          <p:cNvSpPr txBox="1">
            <a:spLocks noChangeArrowheads="1"/>
          </p:cNvSpPr>
          <p:nvPr/>
        </p:nvSpPr>
        <p:spPr bwMode="auto">
          <a:xfrm rot="-5400000">
            <a:off x="4546600" y="1892300"/>
            <a:ext cx="800100" cy="292100"/>
          </a:xfrm>
          <a:prstGeom prst="rect">
            <a:avLst/>
          </a:prstGeom>
          <a:noFill/>
          <a:ln w="9525">
            <a:noFill/>
            <a:miter lim="800000"/>
            <a:headEnd/>
            <a:tailEnd/>
          </a:ln>
        </p:spPr>
        <p:txBody>
          <a:bodyPr>
            <a:spAutoFit/>
          </a:bodyPr>
          <a:lstStyle/>
          <a:p>
            <a:r>
              <a:rPr lang="en-US" altLang="en-US" sz="1300" b="1">
                <a:solidFill>
                  <a:srgbClr val="000000"/>
                </a:solidFill>
              </a:rPr>
              <a:t>2014</a:t>
            </a:r>
          </a:p>
        </p:txBody>
      </p:sp>
      <p:sp>
        <p:nvSpPr>
          <p:cNvPr id="1031" name="TextBox 10"/>
          <p:cNvSpPr txBox="1">
            <a:spLocks noChangeArrowheads="1"/>
          </p:cNvSpPr>
          <p:nvPr/>
        </p:nvSpPr>
        <p:spPr bwMode="auto">
          <a:xfrm rot="-5400000">
            <a:off x="965200" y="4749800"/>
            <a:ext cx="800100" cy="292100"/>
          </a:xfrm>
          <a:prstGeom prst="rect">
            <a:avLst/>
          </a:prstGeom>
          <a:noFill/>
          <a:ln w="9525">
            <a:noFill/>
            <a:miter lim="800000"/>
            <a:headEnd/>
            <a:tailEnd/>
          </a:ln>
        </p:spPr>
        <p:txBody>
          <a:bodyPr>
            <a:spAutoFit/>
          </a:bodyPr>
          <a:lstStyle/>
          <a:p>
            <a:r>
              <a:rPr lang="en-US" altLang="en-US" sz="1300" b="1">
                <a:solidFill>
                  <a:srgbClr val="000000"/>
                </a:solidFill>
              </a:rPr>
              <a:t>2014</a:t>
            </a:r>
          </a:p>
        </p:txBody>
      </p:sp>
      <p:sp>
        <p:nvSpPr>
          <p:cNvPr id="2" name="Rectangle 1"/>
          <p:cNvSpPr/>
          <p:nvPr/>
        </p:nvSpPr>
        <p:spPr>
          <a:xfrm>
            <a:off x="762000" y="381000"/>
            <a:ext cx="8077200" cy="584775"/>
          </a:xfrm>
          <a:prstGeom prst="rect">
            <a:avLst/>
          </a:prstGeom>
        </p:spPr>
        <p:txBody>
          <a:bodyPr wrap="square">
            <a:spAutoFit/>
          </a:bodyPr>
          <a:lstStyle/>
          <a:p>
            <a:r>
              <a:rPr lang="en-US" sz="3200" b="1" dirty="0">
                <a:solidFill>
                  <a:schemeClr val="tx2">
                    <a:lumMod val="90000"/>
                  </a:schemeClr>
                </a:solidFill>
              </a:rPr>
              <a:t>Progress in Consistent Messaging in the US </a:t>
            </a:r>
            <a:endParaRPr lang="en-US" sz="3200" dirty="0">
              <a:solidFill>
                <a:schemeClr val="tx2">
                  <a:lumMod val="90000"/>
                </a:schemeClr>
              </a:solidFill>
            </a:endParaRPr>
          </a:p>
        </p:txBody>
      </p:sp>
      <p:sp>
        <p:nvSpPr>
          <p:cNvPr id="3" name="Rectangle 2"/>
          <p:cNvSpPr/>
          <p:nvPr/>
        </p:nvSpPr>
        <p:spPr>
          <a:xfrm>
            <a:off x="685800" y="1295401"/>
            <a:ext cx="7772400" cy="461665"/>
          </a:xfrm>
          <a:prstGeom prst="rect">
            <a:avLst/>
          </a:prstGeom>
        </p:spPr>
        <p:txBody>
          <a:bodyPr wrap="square">
            <a:spAutoFit/>
          </a:bodyPr>
          <a:lstStyle/>
          <a:p>
            <a:pPr algn="ctr"/>
            <a:r>
              <a:rPr lang="en-US" sz="2400" b="1" dirty="0"/>
              <a:t>Palm Oil Messaging in N. America Zoos</a:t>
            </a:r>
            <a:r>
              <a:rPr lang="en-US" sz="2400" b="1" dirty="0">
                <a:solidFill>
                  <a:schemeClr val="accent6"/>
                </a:solidFill>
              </a:rPr>
              <a:t> </a:t>
            </a:r>
            <a:r>
              <a:rPr lang="en-US" sz="2400" b="1" dirty="0">
                <a:solidFill>
                  <a:schemeClr val="accent1"/>
                </a:solidFill>
              </a:rPr>
              <a:t>2011</a:t>
            </a:r>
            <a:r>
              <a:rPr lang="en-US" sz="2400" b="1" dirty="0">
                <a:solidFill>
                  <a:schemeClr val="accent6"/>
                </a:solidFill>
              </a:rPr>
              <a:t>,</a:t>
            </a:r>
            <a:r>
              <a:rPr lang="en-US" sz="2400" b="1" dirty="0">
                <a:solidFill>
                  <a:schemeClr val="accent2"/>
                </a:solidFill>
              </a:rPr>
              <a:t> 2014</a:t>
            </a:r>
            <a:r>
              <a:rPr lang="en-US" sz="2400" b="1" dirty="0">
                <a:solidFill>
                  <a:schemeClr val="accent6"/>
                </a:solidFill>
              </a:rPr>
              <a:t>, </a:t>
            </a:r>
            <a:r>
              <a:rPr lang="en-US" sz="2400" b="1" dirty="0">
                <a:solidFill>
                  <a:schemeClr val="accent3"/>
                </a:solidFill>
              </a:rPr>
              <a:t>2019</a:t>
            </a:r>
          </a:p>
        </p:txBody>
      </p:sp>
      <p:graphicFrame>
        <p:nvGraphicFramePr>
          <p:cNvPr id="10" name="Chart 9"/>
          <p:cNvGraphicFramePr/>
          <p:nvPr>
            <p:extLst/>
          </p:nvPr>
        </p:nvGraphicFramePr>
        <p:xfrm>
          <a:off x="1066800" y="1828800"/>
          <a:ext cx="7010400" cy="4394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rangutan 7.jpg"/>
          <p:cNvPicPr>
            <a:picLocks noChangeAspect="1"/>
          </p:cNvPicPr>
          <p:nvPr/>
        </p:nvPicPr>
        <p:blipFill>
          <a:blip r:embed="rId3" cstate="print"/>
          <a:stretch>
            <a:fillRect/>
          </a:stretch>
        </p:blipFill>
        <p:spPr>
          <a:xfrm>
            <a:off x="1043608" y="404664"/>
            <a:ext cx="7164288" cy="4758370"/>
          </a:xfrm>
          <a:prstGeom prst="rect">
            <a:avLst/>
          </a:prstGeom>
          <a:ln>
            <a:solidFill>
              <a:schemeClr val="tx1"/>
            </a:solidFill>
          </a:ln>
          <a:effectLst>
            <a:reflection blurRad="6350" endPos="0" dist="50800" dir="5400000" sy="-100000" algn="bl" rotWithShape="0"/>
          </a:effectLst>
        </p:spPr>
      </p:pic>
      <p:sp>
        <p:nvSpPr>
          <p:cNvPr id="9" name="TextBox 8"/>
          <p:cNvSpPr txBox="1"/>
          <p:nvPr/>
        </p:nvSpPr>
        <p:spPr>
          <a:xfrm>
            <a:off x="228600" y="5410200"/>
            <a:ext cx="76200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                    Make a Difference for  Wild Orangutans </a:t>
            </a:r>
          </a:p>
          <a:p>
            <a:r>
              <a:rPr lang="en-US" sz="2400" dirty="0" smtClean="0">
                <a:latin typeface="Arial" panose="020B0604020202020204" pitchFamily="34" charset="0"/>
                <a:cs typeface="Arial" panose="020B0604020202020204" pitchFamily="34" charset="0"/>
              </a:rPr>
              <a:t>                     and MANY Other Endangered Species!</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388864"/>
            <a:ext cx="838200" cy="13411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28600"/>
            <a:ext cx="8287072" cy="1315889"/>
          </a:xfrm>
        </p:spPr>
        <p:txBody>
          <a:bodyPr/>
          <a:lstStyle/>
          <a:p>
            <a:pPr algn="ctr"/>
            <a:r>
              <a:rPr lang="en-US" sz="3200" dirty="0" smtClean="0"/>
              <a:t>Why We Do Not Support</a:t>
            </a:r>
            <a:br>
              <a:rPr lang="en-US" sz="3200" dirty="0" smtClean="0"/>
            </a:br>
            <a:r>
              <a:rPr lang="en-US" sz="3200" dirty="0" smtClean="0"/>
              <a:t> Boycotting Palm Oil</a:t>
            </a:r>
            <a:endParaRPr lang="en-US" sz="3200" dirty="0"/>
          </a:p>
        </p:txBody>
      </p:sp>
      <p:pic>
        <p:nvPicPr>
          <p:cNvPr id="3" name="Content Placeholder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4043" r="20350"/>
          <a:stretch/>
        </p:blipFill>
        <p:spPr>
          <a:xfrm>
            <a:off x="381000" y="2057400"/>
            <a:ext cx="3396348" cy="3471917"/>
          </a:xfrm>
          <a:ln>
            <a:solidFill>
              <a:schemeClr val="tx1"/>
            </a:solidFill>
          </a:ln>
          <a:effectLst>
            <a:reflection blurRad="6350" endPos="0" dist="50800" dir="5400000" sy="-100000" algn="bl" rotWithShape="0"/>
          </a:effectLst>
        </p:spPr>
      </p:pic>
      <p:sp>
        <p:nvSpPr>
          <p:cNvPr id="31747" name="Rectangle 3"/>
          <p:cNvSpPr>
            <a:spLocks noGrp="1" noChangeArrowheads="1"/>
          </p:cNvSpPr>
          <p:nvPr>
            <p:ph type="body" sz="half" idx="2"/>
          </p:nvPr>
        </p:nvSpPr>
        <p:spPr>
          <a:xfrm>
            <a:off x="3923928" y="2209800"/>
            <a:ext cx="5040560" cy="4531568"/>
          </a:xfrm>
        </p:spPr>
        <p:txBody>
          <a:bodyPr>
            <a:normAutofit/>
          </a:bodyPr>
          <a:lstStyle/>
          <a:p>
            <a:pPr>
              <a:spcAft>
                <a:spcPts val="1200"/>
              </a:spcAft>
            </a:pPr>
            <a:r>
              <a:rPr lang="en-US" sz="2400" dirty="0" smtClean="0"/>
              <a:t>Indonesia </a:t>
            </a:r>
            <a:r>
              <a:rPr lang="en-US" sz="2400" dirty="0"/>
              <a:t>and Malaysia </a:t>
            </a:r>
            <a:r>
              <a:rPr lang="en-US" sz="2400" dirty="0" smtClean="0"/>
              <a:t>are developing countries and need ways </a:t>
            </a:r>
            <a:r>
              <a:rPr lang="en-US" sz="2400" dirty="0"/>
              <a:t>to drive their </a:t>
            </a:r>
            <a:r>
              <a:rPr lang="en-US" sz="2400" dirty="0" smtClean="0"/>
              <a:t>economies</a:t>
            </a:r>
          </a:p>
          <a:p>
            <a:pPr>
              <a:spcAft>
                <a:spcPts val="1200"/>
              </a:spcAft>
            </a:pPr>
            <a:r>
              <a:rPr lang="en-US" sz="2400" dirty="0"/>
              <a:t>We realize that palm oil would be replaced with another crop that could cause worse environmental problems </a:t>
            </a:r>
            <a:r>
              <a:rPr lang="en-US" sz="2400" dirty="0" smtClean="0"/>
              <a:t>(like soy </a:t>
            </a:r>
            <a:r>
              <a:rPr lang="en-US" sz="2400" dirty="0"/>
              <a:t>in the Amazon</a:t>
            </a:r>
            <a:r>
              <a:rPr lang="en-US" sz="2400" dirty="0" smtClean="0"/>
              <a:t>)</a:t>
            </a:r>
            <a:endParaRPr lang="en-US" sz="2400" dirty="0"/>
          </a:p>
          <a:p>
            <a:pPr marL="68580" indent="0">
              <a:spcAft>
                <a:spcPts val="1200"/>
              </a:spcAft>
              <a:buNone/>
            </a:pPr>
            <a:endParaRPr lang="en-US" sz="2600" dirty="0"/>
          </a:p>
          <a:p>
            <a:endParaRPr lang="en-US"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6956" y="5529316"/>
            <a:ext cx="757532" cy="1212051"/>
          </a:xfrm>
          <a:prstGeom prst="rect">
            <a:avLst/>
          </a:prstGeom>
        </p:spPr>
      </p:pic>
    </p:spTree>
    <p:extLst>
      <p:ext uri="{BB962C8B-B14F-4D97-AF65-F5344CB8AC3E}">
        <p14:creationId xmlns:p14="http://schemas.microsoft.com/office/powerpoint/2010/main" val="186548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sz="2800" dirty="0"/>
              <a:t>Palm oil plants can </a:t>
            </a:r>
            <a:r>
              <a:rPr lang="en-US" sz="2800"/>
              <a:t>produce </a:t>
            </a:r>
            <a:r>
              <a:rPr lang="en-US" sz="2800" smtClean="0"/>
              <a:t>4-10 </a:t>
            </a:r>
            <a:r>
              <a:rPr lang="en-US" sz="2800" dirty="0"/>
              <a:t>times more oil per parcel of land than other oil </a:t>
            </a:r>
            <a:r>
              <a:rPr lang="en-US" sz="2800" dirty="0" smtClean="0"/>
              <a:t>crops.  (Less land is needed to produce more oil.)</a:t>
            </a:r>
            <a:endParaRPr lang="en-US" sz="2800" dirty="0"/>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447800" y="1802987"/>
            <a:ext cx="5867400" cy="4292981"/>
          </a:xfrm>
        </p:spPr>
      </p:pic>
      <p:sp>
        <p:nvSpPr>
          <p:cNvPr id="4" name="Content Placeholder 3"/>
          <p:cNvSpPr>
            <a:spLocks noGrp="1"/>
          </p:cNvSpPr>
          <p:nvPr>
            <p:ph sz="quarter" idx="2"/>
          </p:nvPr>
        </p:nvSpPr>
        <p:spPr>
          <a:xfrm>
            <a:off x="251520" y="6414610"/>
            <a:ext cx="8712968" cy="614790"/>
          </a:xfrm>
        </p:spPr>
        <p:txBody>
          <a:bodyPr>
            <a:normAutofit/>
          </a:bodyPr>
          <a:lstStyle/>
          <a:p>
            <a:pPr marL="68580" indent="0">
              <a:buNone/>
            </a:pPr>
            <a:r>
              <a:rPr lang="en-US" sz="2000" dirty="0" smtClean="0"/>
              <a:t>Source: USDA Foreign Agricultural Service –Commodity Report Dec 2007</a:t>
            </a:r>
            <a:endParaRPr lang="en-US" sz="2000" dirty="0"/>
          </a:p>
        </p:txBody>
      </p:sp>
    </p:spTree>
    <p:extLst>
      <p:ext uri="{BB962C8B-B14F-4D97-AF65-F5344CB8AC3E}">
        <p14:creationId xmlns:p14="http://schemas.microsoft.com/office/powerpoint/2010/main" val="1555630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504" y="260648"/>
            <a:ext cx="8960296" cy="914400"/>
          </a:xfrm>
        </p:spPr>
        <p:txBody>
          <a:bodyPr/>
          <a:lstStyle/>
          <a:p>
            <a:pPr algn="ctr"/>
            <a:r>
              <a:rPr lang="en-US" sz="3200" b="0" dirty="0" smtClean="0"/>
              <a:t>Example of 600+ </a:t>
            </a:r>
            <a:r>
              <a:rPr lang="en-US" sz="3200" b="0" dirty="0" smtClean="0"/>
              <a:t>Names for Palm Oil </a:t>
            </a:r>
            <a:r>
              <a:rPr lang="en-US" sz="3200" b="0" dirty="0" smtClean="0"/>
              <a:t>&amp; Derivatives</a:t>
            </a:r>
            <a:br>
              <a:rPr lang="en-US" sz="3200" b="0" dirty="0" smtClean="0"/>
            </a:br>
            <a:r>
              <a:rPr lang="en-US" sz="2000" b="0" dirty="0" smtClean="0"/>
              <a:t>(</a:t>
            </a:r>
            <a:r>
              <a:rPr lang="en-US" sz="2000" dirty="0" smtClean="0"/>
              <a:t>It is next to impossible to really know if a product is palm oil free.)</a:t>
            </a:r>
            <a:endParaRPr lang="en-US" sz="2000" b="0" dirty="0"/>
          </a:p>
        </p:txBody>
      </p:sp>
      <p:sp>
        <p:nvSpPr>
          <p:cNvPr id="2" name="Content Placeholder 1"/>
          <p:cNvSpPr>
            <a:spLocks noGrp="1"/>
          </p:cNvSpPr>
          <p:nvPr>
            <p:ph sz="half" idx="1"/>
          </p:nvPr>
        </p:nvSpPr>
        <p:spPr>
          <a:xfrm>
            <a:off x="107504" y="1196752"/>
            <a:ext cx="8784976" cy="5616624"/>
          </a:xfrm>
        </p:spPr>
        <p:txBody>
          <a:bodyPr numCol="3">
            <a:normAutofit fontScale="55000" lnSpcReduction="20000"/>
          </a:bodyPr>
          <a:lstStyle/>
          <a:p>
            <a:pPr marL="582930" lvl="0" indent="-514350">
              <a:spcAft>
                <a:spcPts val="200"/>
              </a:spcAft>
              <a:buFont typeface="+mj-lt"/>
              <a:buAutoNum type="arabicPeriod"/>
            </a:pPr>
            <a:r>
              <a:rPr lang="en-US" dirty="0" err="1"/>
              <a:t>arachamide</a:t>
            </a:r>
            <a:r>
              <a:rPr lang="en-US" dirty="0"/>
              <a:t> mea</a:t>
            </a:r>
          </a:p>
          <a:p>
            <a:pPr marL="582930" lvl="0" indent="-514350">
              <a:spcAft>
                <a:spcPts val="200"/>
              </a:spcAft>
              <a:buFont typeface="+mj-lt"/>
              <a:buAutoNum type="arabicPeriod"/>
            </a:pPr>
            <a:r>
              <a:rPr lang="en-US" dirty="0" err="1"/>
              <a:t>capric</a:t>
            </a:r>
            <a:r>
              <a:rPr lang="en-US" dirty="0"/>
              <a:t> triglyceride</a:t>
            </a:r>
          </a:p>
          <a:p>
            <a:pPr marL="582930" lvl="0" indent="-514350">
              <a:spcAft>
                <a:spcPts val="200"/>
              </a:spcAft>
              <a:buFont typeface="+mj-lt"/>
              <a:buAutoNum type="arabicPeriod"/>
            </a:pPr>
            <a:r>
              <a:rPr lang="en-US" dirty="0" err="1"/>
              <a:t>caprylic</a:t>
            </a:r>
            <a:r>
              <a:rPr lang="en-US" dirty="0"/>
              <a:t> triglyceride</a:t>
            </a:r>
          </a:p>
          <a:p>
            <a:pPr marL="582930" lvl="0" indent="-514350">
              <a:spcAft>
                <a:spcPts val="200"/>
              </a:spcAft>
              <a:buFont typeface="+mj-lt"/>
              <a:buAutoNum type="arabicPeriod"/>
            </a:pPr>
            <a:r>
              <a:rPr lang="en-US" dirty="0" err="1"/>
              <a:t>caprylyl</a:t>
            </a:r>
            <a:r>
              <a:rPr lang="en-US" dirty="0"/>
              <a:t> glycol</a:t>
            </a:r>
          </a:p>
          <a:p>
            <a:pPr marL="582930" lvl="0" indent="-514350">
              <a:spcAft>
                <a:spcPts val="200"/>
              </a:spcAft>
              <a:buFont typeface="+mj-lt"/>
              <a:buAutoNum type="arabicPeriod"/>
            </a:pPr>
            <a:r>
              <a:rPr lang="en-US" dirty="0" err="1"/>
              <a:t>cetyl</a:t>
            </a:r>
            <a:r>
              <a:rPr lang="en-US" dirty="0"/>
              <a:t> alcohol</a:t>
            </a:r>
          </a:p>
          <a:p>
            <a:pPr marL="582930" lvl="0" indent="-514350">
              <a:spcAft>
                <a:spcPts val="200"/>
              </a:spcAft>
              <a:buFont typeface="+mj-lt"/>
              <a:buAutoNum type="arabicPeriod"/>
            </a:pPr>
            <a:r>
              <a:rPr lang="en-US" dirty="0"/>
              <a:t>cocoa butter equivalent (CBE)</a:t>
            </a:r>
          </a:p>
          <a:p>
            <a:pPr marL="582930" lvl="0" indent="-514350">
              <a:spcAft>
                <a:spcPts val="200"/>
              </a:spcAft>
              <a:buFont typeface="+mj-lt"/>
              <a:buAutoNum type="arabicPeriod"/>
            </a:pPr>
            <a:r>
              <a:rPr lang="en-US" dirty="0"/>
              <a:t>cocoa butter substitute (CBE)</a:t>
            </a:r>
          </a:p>
          <a:p>
            <a:pPr marL="582930" lvl="0" indent="-514350">
              <a:spcAft>
                <a:spcPts val="200"/>
              </a:spcAft>
              <a:buFont typeface="+mj-lt"/>
              <a:buAutoNum type="arabicPeriod"/>
            </a:pPr>
            <a:r>
              <a:rPr lang="en-US" dirty="0" err="1"/>
              <a:t>elaeis</a:t>
            </a:r>
            <a:r>
              <a:rPr lang="en-US" dirty="0"/>
              <a:t> </a:t>
            </a:r>
            <a:r>
              <a:rPr lang="en-US" dirty="0" err="1"/>
              <a:t>guineensis</a:t>
            </a:r>
            <a:endParaRPr lang="en-US" dirty="0"/>
          </a:p>
          <a:p>
            <a:pPr marL="582930" lvl="0" indent="-514350">
              <a:spcAft>
                <a:spcPts val="200"/>
              </a:spcAft>
              <a:buFont typeface="+mj-lt"/>
              <a:buAutoNum type="arabicPeriod"/>
            </a:pPr>
            <a:r>
              <a:rPr lang="en-US" dirty="0"/>
              <a:t>emulsifier (some can be palm oil derived)</a:t>
            </a:r>
          </a:p>
          <a:p>
            <a:pPr marL="582930" lvl="0" indent="-514350">
              <a:spcAft>
                <a:spcPts val="200"/>
              </a:spcAft>
              <a:buFont typeface="+mj-lt"/>
              <a:buAutoNum type="arabicPeriod"/>
            </a:pPr>
            <a:r>
              <a:rPr lang="en-US" dirty="0" err="1"/>
              <a:t>epoxidized</a:t>
            </a:r>
            <a:r>
              <a:rPr lang="en-US" dirty="0"/>
              <a:t> palm oil (UV cured coatings)</a:t>
            </a:r>
          </a:p>
          <a:p>
            <a:pPr marL="582930" lvl="0" indent="-514350">
              <a:spcAft>
                <a:spcPts val="200"/>
              </a:spcAft>
              <a:buFont typeface="+mj-lt"/>
              <a:buAutoNum type="arabicPeriod"/>
            </a:pPr>
            <a:r>
              <a:rPr lang="en-US" dirty="0"/>
              <a:t>ethylene glycol </a:t>
            </a:r>
            <a:r>
              <a:rPr lang="en-US" dirty="0" err="1"/>
              <a:t>monostearate</a:t>
            </a:r>
            <a:endParaRPr lang="en-US" dirty="0"/>
          </a:p>
          <a:p>
            <a:pPr marL="582930" lvl="0" indent="-514350">
              <a:spcAft>
                <a:spcPts val="200"/>
              </a:spcAft>
              <a:buFont typeface="+mj-lt"/>
              <a:buAutoNum type="arabicPeriod"/>
            </a:pPr>
            <a:r>
              <a:rPr lang="en-US" dirty="0" err="1"/>
              <a:t>ethylhexyl</a:t>
            </a:r>
            <a:r>
              <a:rPr lang="en-US" dirty="0"/>
              <a:t> </a:t>
            </a:r>
            <a:r>
              <a:rPr lang="en-US" dirty="0" err="1"/>
              <a:t>palmitate</a:t>
            </a:r>
            <a:endParaRPr lang="en-US" dirty="0"/>
          </a:p>
          <a:p>
            <a:pPr marL="582930" lvl="0" indent="-514350">
              <a:spcAft>
                <a:spcPts val="200"/>
              </a:spcAft>
              <a:buFont typeface="+mj-lt"/>
              <a:buAutoNum type="arabicPeriod"/>
            </a:pPr>
            <a:r>
              <a:rPr lang="en-US" dirty="0"/>
              <a:t>fatty alcohol </a:t>
            </a:r>
            <a:r>
              <a:rPr lang="en-US" dirty="0" err="1"/>
              <a:t>sulphates</a:t>
            </a:r>
            <a:endParaRPr lang="en-US" dirty="0"/>
          </a:p>
          <a:p>
            <a:pPr marL="582930" lvl="0" indent="-514350">
              <a:spcAft>
                <a:spcPts val="200"/>
              </a:spcAft>
              <a:buFont typeface="+mj-lt"/>
              <a:buAutoNum type="arabicPeriod"/>
            </a:pPr>
            <a:r>
              <a:rPr lang="en-US" dirty="0" err="1"/>
              <a:t>glyceryl</a:t>
            </a:r>
            <a:r>
              <a:rPr lang="en-US" dirty="0"/>
              <a:t> stearate</a:t>
            </a:r>
          </a:p>
          <a:p>
            <a:pPr marL="582930" lvl="0" indent="-514350">
              <a:spcAft>
                <a:spcPts val="200"/>
              </a:spcAft>
              <a:buFont typeface="+mj-lt"/>
              <a:buAutoNum type="arabicPeriod"/>
            </a:pPr>
            <a:r>
              <a:rPr lang="en-US" dirty="0"/>
              <a:t>isopropyl</a:t>
            </a:r>
          </a:p>
          <a:p>
            <a:pPr marL="582930" lvl="0" indent="-514350">
              <a:spcAft>
                <a:spcPts val="200"/>
              </a:spcAft>
              <a:buFont typeface="+mj-lt"/>
              <a:buAutoNum type="arabicPeriod"/>
            </a:pPr>
            <a:r>
              <a:rPr lang="en-US" dirty="0"/>
              <a:t>isopropyl </a:t>
            </a:r>
            <a:r>
              <a:rPr lang="en-US" dirty="0" err="1"/>
              <a:t>palmitate</a:t>
            </a:r>
            <a:endParaRPr lang="en-US" dirty="0"/>
          </a:p>
          <a:p>
            <a:pPr marL="582930" lvl="0" indent="-514350">
              <a:spcAft>
                <a:spcPts val="200"/>
              </a:spcAft>
              <a:buFont typeface="+mj-lt"/>
              <a:buAutoNum type="arabicPeriod"/>
            </a:pPr>
            <a:r>
              <a:rPr lang="en-US" dirty="0"/>
              <a:t>mono-glycerides of fatty acids</a:t>
            </a:r>
          </a:p>
          <a:p>
            <a:pPr marL="582930" lvl="0" indent="-514350">
              <a:spcAft>
                <a:spcPts val="200"/>
              </a:spcAft>
              <a:buFont typeface="+mj-lt"/>
              <a:buAutoNum type="arabicPeriod"/>
            </a:pPr>
            <a:r>
              <a:rPr lang="en-US" dirty="0" err="1"/>
              <a:t>myristoyl</a:t>
            </a:r>
            <a:endParaRPr lang="en-US" dirty="0"/>
          </a:p>
          <a:p>
            <a:pPr marL="582930" lvl="0" indent="-514350">
              <a:spcAft>
                <a:spcPts val="200"/>
              </a:spcAft>
              <a:buFont typeface="+mj-lt"/>
              <a:buAutoNum type="arabicPeriod"/>
            </a:pPr>
            <a:r>
              <a:rPr lang="en-US" dirty="0" err="1"/>
              <a:t>octyl</a:t>
            </a:r>
            <a:r>
              <a:rPr lang="en-US" dirty="0"/>
              <a:t> </a:t>
            </a:r>
            <a:r>
              <a:rPr lang="en-US" dirty="0" err="1"/>
              <a:t>palmitate</a:t>
            </a:r>
            <a:endParaRPr lang="en-US" dirty="0"/>
          </a:p>
          <a:p>
            <a:pPr marL="582930" lvl="0" indent="-514350">
              <a:spcAft>
                <a:spcPts val="200"/>
              </a:spcAft>
              <a:buFont typeface="+mj-lt"/>
              <a:buAutoNum type="arabicPeriod"/>
            </a:pPr>
            <a:r>
              <a:rPr lang="en-US" dirty="0" err="1"/>
              <a:t>oleyl</a:t>
            </a:r>
            <a:r>
              <a:rPr lang="en-US" dirty="0"/>
              <a:t> </a:t>
            </a:r>
            <a:r>
              <a:rPr lang="en-US" dirty="0" err="1"/>
              <a:t>betaine</a:t>
            </a:r>
            <a:endParaRPr lang="en-US" dirty="0"/>
          </a:p>
          <a:p>
            <a:pPr marL="582930" lvl="0" indent="-514350">
              <a:spcAft>
                <a:spcPts val="200"/>
              </a:spcAft>
              <a:buFont typeface="+mj-lt"/>
              <a:buAutoNum type="arabicPeriod"/>
            </a:pPr>
            <a:r>
              <a:rPr lang="en-US" dirty="0"/>
              <a:t>palm kernel oil</a:t>
            </a:r>
          </a:p>
          <a:p>
            <a:pPr marL="582930" lvl="0" indent="-514350">
              <a:spcAft>
                <a:spcPts val="200"/>
              </a:spcAft>
              <a:buFont typeface="+mj-lt"/>
              <a:buAutoNum type="arabicPeriod"/>
            </a:pPr>
            <a:r>
              <a:rPr lang="en-US" dirty="0"/>
              <a:t>palm oil</a:t>
            </a:r>
          </a:p>
          <a:p>
            <a:pPr marL="582930" lvl="0" indent="-514350">
              <a:spcAft>
                <a:spcPts val="200"/>
              </a:spcAft>
              <a:buFont typeface="+mj-lt"/>
              <a:buAutoNum type="arabicPeriod"/>
            </a:pPr>
            <a:r>
              <a:rPr lang="en-US" dirty="0"/>
              <a:t>palm </a:t>
            </a:r>
            <a:r>
              <a:rPr lang="en-US" dirty="0" err="1"/>
              <a:t>olein</a:t>
            </a:r>
            <a:endParaRPr lang="en-US" dirty="0"/>
          </a:p>
          <a:p>
            <a:pPr marL="582930" lvl="0" indent="-514350">
              <a:spcAft>
                <a:spcPts val="200"/>
              </a:spcAft>
              <a:buFont typeface="+mj-lt"/>
              <a:buAutoNum type="arabicPeriod"/>
            </a:pPr>
            <a:r>
              <a:rPr lang="en-US" dirty="0"/>
              <a:t>palm </a:t>
            </a:r>
            <a:r>
              <a:rPr lang="en-US" dirty="0" err="1"/>
              <a:t>stearine</a:t>
            </a:r>
            <a:endParaRPr lang="en-US" dirty="0"/>
          </a:p>
          <a:p>
            <a:pPr marL="582930" lvl="0" indent="-514350">
              <a:spcAft>
                <a:spcPts val="200"/>
              </a:spcAft>
              <a:buFont typeface="+mj-lt"/>
              <a:buAutoNum type="arabicPeriod"/>
            </a:pPr>
            <a:r>
              <a:rPr lang="en-US" dirty="0" err="1"/>
              <a:t>palmitate</a:t>
            </a:r>
            <a:endParaRPr lang="en-US" dirty="0"/>
          </a:p>
          <a:p>
            <a:pPr marL="582930" lvl="0" indent="-514350">
              <a:spcAft>
                <a:spcPts val="200"/>
              </a:spcAft>
              <a:buFont typeface="+mj-lt"/>
              <a:buAutoNum type="arabicPeriod"/>
            </a:pPr>
            <a:r>
              <a:rPr lang="en-US" dirty="0" err="1"/>
              <a:t>palmitoyl</a:t>
            </a:r>
            <a:r>
              <a:rPr lang="en-US" dirty="0"/>
              <a:t> </a:t>
            </a:r>
            <a:r>
              <a:rPr lang="en-US" dirty="0" err="1"/>
              <a:t>oxostearamide</a:t>
            </a:r>
            <a:endParaRPr lang="en-US" dirty="0"/>
          </a:p>
          <a:p>
            <a:pPr marL="582930" lvl="0" indent="-514350">
              <a:spcAft>
                <a:spcPts val="200"/>
              </a:spcAft>
              <a:buFont typeface="+mj-lt"/>
              <a:buAutoNum type="arabicPeriod"/>
            </a:pPr>
            <a:r>
              <a:rPr lang="en-US" dirty="0" err="1"/>
              <a:t>palmitoyl</a:t>
            </a:r>
            <a:r>
              <a:rPr lang="en-US" dirty="0"/>
              <a:t> tetrapeptide-3</a:t>
            </a:r>
          </a:p>
          <a:p>
            <a:pPr marL="582930" lvl="0" indent="-514350">
              <a:spcAft>
                <a:spcPts val="200"/>
              </a:spcAft>
              <a:buFont typeface="+mj-lt"/>
              <a:buAutoNum type="arabicPeriod"/>
            </a:pPr>
            <a:r>
              <a:rPr lang="en-US" dirty="0"/>
              <a:t>peg-100 stearate</a:t>
            </a:r>
          </a:p>
          <a:p>
            <a:pPr marL="582930" lvl="0" indent="-514350">
              <a:spcAft>
                <a:spcPts val="200"/>
              </a:spcAft>
              <a:buFont typeface="+mj-lt"/>
              <a:buAutoNum type="arabicPeriod"/>
            </a:pPr>
            <a:r>
              <a:rPr lang="en-US" dirty="0"/>
              <a:t>peptide complex</a:t>
            </a:r>
          </a:p>
          <a:p>
            <a:pPr marL="582930" lvl="0" indent="-514350">
              <a:spcAft>
                <a:spcPts val="200"/>
              </a:spcAft>
              <a:buFont typeface="+mj-lt"/>
              <a:buAutoNum type="arabicPeriod"/>
            </a:pPr>
            <a:r>
              <a:rPr lang="en-US" sz="2500" dirty="0" err="1"/>
              <a:t>saponified</a:t>
            </a:r>
            <a:r>
              <a:rPr lang="en-US" sz="2500" dirty="0"/>
              <a:t> </a:t>
            </a:r>
            <a:r>
              <a:rPr lang="en-US" sz="2500" dirty="0" err="1"/>
              <a:t>elaeis</a:t>
            </a:r>
            <a:r>
              <a:rPr lang="en-US" sz="2500" dirty="0"/>
              <a:t> </a:t>
            </a:r>
            <a:r>
              <a:rPr lang="en-US" sz="2500" dirty="0" err="1"/>
              <a:t>guineensis</a:t>
            </a:r>
            <a:endParaRPr lang="en-US" sz="2500" dirty="0"/>
          </a:p>
          <a:p>
            <a:pPr marL="582930" lvl="0" indent="-514350">
              <a:spcAft>
                <a:spcPts val="200"/>
              </a:spcAft>
              <a:buFont typeface="+mj-lt"/>
              <a:buAutoNum type="arabicPeriod"/>
            </a:pPr>
            <a:r>
              <a:rPr lang="en-US" dirty="0" err="1"/>
              <a:t>sls</a:t>
            </a:r>
            <a:endParaRPr lang="en-US" dirty="0"/>
          </a:p>
          <a:p>
            <a:pPr marL="582930" lvl="0" indent="-514350">
              <a:spcAft>
                <a:spcPts val="200"/>
              </a:spcAft>
              <a:buFont typeface="+mj-lt"/>
              <a:buAutoNum type="arabicPeriod"/>
            </a:pPr>
            <a:r>
              <a:rPr lang="en-US" dirty="0"/>
              <a:t>sodium lauryl</a:t>
            </a:r>
          </a:p>
          <a:p>
            <a:pPr marL="582930" lvl="0" indent="-514350">
              <a:spcAft>
                <a:spcPts val="200"/>
              </a:spcAft>
              <a:buFont typeface="+mj-lt"/>
              <a:buAutoNum type="arabicPeriod"/>
            </a:pPr>
            <a:r>
              <a:rPr lang="en-US" dirty="0"/>
              <a:t>sodium lauryl </a:t>
            </a:r>
            <a:r>
              <a:rPr lang="en-US" dirty="0" err="1"/>
              <a:t>sulphate</a:t>
            </a:r>
            <a:endParaRPr lang="en-US" dirty="0"/>
          </a:p>
          <a:p>
            <a:pPr marL="582930" lvl="0" indent="-514350">
              <a:spcAft>
                <a:spcPts val="200"/>
              </a:spcAft>
              <a:buFont typeface="+mj-lt"/>
              <a:buAutoNum type="arabicPeriod"/>
            </a:pPr>
            <a:r>
              <a:rPr lang="en-US" dirty="0"/>
              <a:t>sodium lauryl sulfate</a:t>
            </a:r>
          </a:p>
          <a:p>
            <a:pPr marL="582930" lvl="0" indent="-514350">
              <a:spcAft>
                <a:spcPts val="200"/>
              </a:spcAft>
              <a:buFont typeface="+mj-lt"/>
              <a:buAutoNum type="arabicPeriod"/>
            </a:pPr>
            <a:r>
              <a:rPr lang="en-US" dirty="0"/>
              <a:t>sodium lauryl </a:t>
            </a:r>
            <a:r>
              <a:rPr lang="en-US" dirty="0" err="1"/>
              <a:t>sulfoacetate</a:t>
            </a:r>
            <a:endParaRPr lang="en-US" dirty="0"/>
          </a:p>
          <a:p>
            <a:pPr marL="582930" lvl="0" indent="-514350">
              <a:spcAft>
                <a:spcPts val="200"/>
              </a:spcAft>
              <a:buFont typeface="+mj-lt"/>
              <a:buAutoNum type="arabicPeriod"/>
            </a:pPr>
            <a:r>
              <a:rPr lang="en-US" dirty="0"/>
              <a:t>sodium palm </a:t>
            </a:r>
            <a:r>
              <a:rPr lang="en-US" dirty="0" err="1"/>
              <a:t>kernelate</a:t>
            </a:r>
            <a:endParaRPr lang="en-US" dirty="0"/>
          </a:p>
          <a:p>
            <a:pPr marL="582930" lvl="0" indent="-514350">
              <a:spcAft>
                <a:spcPts val="200"/>
              </a:spcAft>
              <a:buFont typeface="+mj-lt"/>
              <a:buAutoNum type="arabicPeriod"/>
            </a:pPr>
            <a:r>
              <a:rPr lang="en-US" dirty="0"/>
              <a:t>sodium palmate</a:t>
            </a:r>
          </a:p>
          <a:p>
            <a:pPr marL="582930" lvl="0" indent="-514350">
              <a:spcAft>
                <a:spcPts val="200"/>
              </a:spcAft>
              <a:buFont typeface="+mj-lt"/>
              <a:buAutoNum type="arabicPeriod"/>
            </a:pPr>
            <a:r>
              <a:rPr lang="en-US" dirty="0"/>
              <a:t>sodium stearate</a:t>
            </a:r>
          </a:p>
          <a:p>
            <a:pPr marL="582930" lvl="0" indent="-514350">
              <a:spcAft>
                <a:spcPts val="200"/>
              </a:spcAft>
              <a:buFont typeface="+mj-lt"/>
              <a:buAutoNum type="arabicPeriod"/>
            </a:pPr>
            <a:r>
              <a:rPr lang="en-US" dirty="0"/>
              <a:t>sodium </a:t>
            </a:r>
            <a:r>
              <a:rPr lang="en-US" dirty="0" err="1"/>
              <a:t>laureth</a:t>
            </a:r>
            <a:r>
              <a:rPr lang="en-US" dirty="0"/>
              <a:t> sulfate</a:t>
            </a:r>
          </a:p>
          <a:p>
            <a:pPr marL="582930" lvl="0" indent="-514350">
              <a:spcAft>
                <a:spcPts val="200"/>
              </a:spcAft>
              <a:buFont typeface="+mj-lt"/>
              <a:buAutoNum type="arabicPeriod"/>
            </a:pPr>
            <a:r>
              <a:rPr lang="en-US" dirty="0"/>
              <a:t>sodium </a:t>
            </a:r>
            <a:r>
              <a:rPr lang="en-US" dirty="0" err="1"/>
              <a:t>laureth</a:t>
            </a:r>
            <a:r>
              <a:rPr lang="en-US" dirty="0"/>
              <a:t> </a:t>
            </a:r>
            <a:r>
              <a:rPr lang="en-US" dirty="0" err="1"/>
              <a:t>sulphate</a:t>
            </a:r>
            <a:endParaRPr lang="en-US" dirty="0"/>
          </a:p>
          <a:p>
            <a:pPr marL="582930" lvl="0" indent="-514350">
              <a:spcAft>
                <a:spcPts val="200"/>
              </a:spcAft>
              <a:buFont typeface="+mj-lt"/>
              <a:buAutoNum type="arabicPeriod"/>
            </a:pPr>
            <a:r>
              <a:rPr lang="en-US" dirty="0"/>
              <a:t>sodium </a:t>
            </a:r>
            <a:r>
              <a:rPr lang="en-US" dirty="0" err="1"/>
              <a:t>lauroyl</a:t>
            </a:r>
            <a:r>
              <a:rPr lang="en-US" dirty="0"/>
              <a:t> </a:t>
            </a:r>
            <a:r>
              <a:rPr lang="en-US" dirty="0" err="1"/>
              <a:t>lactylate</a:t>
            </a:r>
            <a:endParaRPr lang="en-US" dirty="0"/>
          </a:p>
          <a:p>
            <a:pPr marL="582930" lvl="0" indent="-514350">
              <a:spcAft>
                <a:spcPts val="200"/>
              </a:spcAft>
              <a:buFont typeface="+mj-lt"/>
              <a:buAutoNum type="arabicPeriod"/>
            </a:pPr>
            <a:r>
              <a:rPr lang="en-US" dirty="0" err="1"/>
              <a:t>stearamidopropyl</a:t>
            </a:r>
            <a:r>
              <a:rPr lang="en-US" dirty="0"/>
              <a:t> </a:t>
            </a:r>
            <a:r>
              <a:rPr lang="en-US" dirty="0" err="1"/>
              <a:t>dimethylamine</a:t>
            </a:r>
            <a:endParaRPr lang="en-US" dirty="0"/>
          </a:p>
          <a:p>
            <a:pPr marL="582930" lvl="0" indent="-514350">
              <a:spcAft>
                <a:spcPts val="200"/>
              </a:spcAft>
              <a:buFont typeface="+mj-lt"/>
              <a:buAutoNum type="arabicPeriod"/>
            </a:pPr>
            <a:r>
              <a:rPr lang="en-US" dirty="0"/>
              <a:t>steareth-2</a:t>
            </a:r>
          </a:p>
          <a:p>
            <a:pPr marL="582930" lvl="0" indent="-514350">
              <a:spcAft>
                <a:spcPts val="200"/>
              </a:spcAft>
              <a:buFont typeface="+mj-lt"/>
              <a:buAutoNum type="arabicPeriod"/>
            </a:pPr>
            <a:r>
              <a:rPr lang="en-US" dirty="0"/>
              <a:t>steareth-20</a:t>
            </a:r>
          </a:p>
          <a:p>
            <a:pPr marL="582930" lvl="0" indent="-514350">
              <a:spcAft>
                <a:spcPts val="200"/>
              </a:spcAft>
              <a:buFont typeface="+mj-lt"/>
              <a:buAutoNum type="arabicPeriod"/>
            </a:pPr>
            <a:r>
              <a:rPr lang="en-US" dirty="0"/>
              <a:t>steareth-21</a:t>
            </a:r>
          </a:p>
          <a:p>
            <a:pPr marL="582930" lvl="0" indent="-514350">
              <a:spcAft>
                <a:spcPts val="200"/>
              </a:spcAft>
              <a:buFont typeface="+mj-lt"/>
              <a:buAutoNum type="arabicPeriod"/>
            </a:pPr>
            <a:r>
              <a:rPr lang="en-US" dirty="0"/>
              <a:t>stearic acid</a:t>
            </a:r>
          </a:p>
          <a:p>
            <a:pPr marL="582930" lvl="0" indent="-514350">
              <a:spcAft>
                <a:spcPts val="200"/>
              </a:spcAft>
              <a:buFont typeface="+mj-lt"/>
              <a:buAutoNum type="arabicPeriod"/>
            </a:pPr>
            <a:r>
              <a:rPr lang="en-US" dirty="0"/>
              <a:t>vegetable oil</a:t>
            </a:r>
          </a:p>
          <a:p>
            <a:pPr marL="582930" lvl="0" indent="-514350">
              <a:spcAft>
                <a:spcPts val="200"/>
              </a:spcAft>
              <a:buFont typeface="+mj-lt"/>
              <a:buAutoNum type="arabicPeriod"/>
            </a:pPr>
            <a:r>
              <a:rPr lang="en-US" dirty="0"/>
              <a:t>vitamin A </a:t>
            </a:r>
            <a:r>
              <a:rPr lang="en-US" dirty="0" err="1"/>
              <a:t>palmitate</a:t>
            </a:r>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894" y="5638800"/>
            <a:ext cx="702705" cy="11243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219200" y="404664"/>
            <a:ext cx="7162800" cy="914400"/>
          </a:xfrm>
        </p:spPr>
        <p:txBody>
          <a:bodyPr/>
          <a:lstStyle/>
          <a:p>
            <a:r>
              <a:rPr lang="en-US" dirty="0" smtClean="0"/>
              <a:t> Sustainability </a:t>
            </a:r>
            <a:r>
              <a:rPr lang="en-US" dirty="0"/>
              <a:t>and the RSPO</a:t>
            </a:r>
            <a:endParaRPr lang="en-CA" dirty="0"/>
          </a:p>
        </p:txBody>
      </p:sp>
      <p:sp>
        <p:nvSpPr>
          <p:cNvPr id="361475" name="Rectangle 3"/>
          <p:cNvSpPr>
            <a:spLocks noGrp="1" noChangeArrowheads="1"/>
          </p:cNvSpPr>
          <p:nvPr>
            <p:ph idx="1"/>
          </p:nvPr>
        </p:nvSpPr>
        <p:spPr>
          <a:xfrm>
            <a:off x="3962400" y="2057400"/>
            <a:ext cx="4876800" cy="4647456"/>
          </a:xfrm>
        </p:spPr>
        <p:txBody>
          <a:bodyPr>
            <a:normAutofit/>
          </a:bodyPr>
          <a:lstStyle/>
          <a:p>
            <a:pPr>
              <a:spcAft>
                <a:spcPts val="1200"/>
              </a:spcAft>
            </a:pPr>
            <a:r>
              <a:rPr lang="en-US" sz="2400" dirty="0"/>
              <a:t>We support the RSPO</a:t>
            </a:r>
          </a:p>
          <a:p>
            <a:pPr>
              <a:spcAft>
                <a:spcPts val="1200"/>
              </a:spcAft>
            </a:pPr>
            <a:r>
              <a:rPr lang="en-US" sz="2400" dirty="0"/>
              <a:t>Cheyenne Mountain Zoo was the first zoo to become a member of the </a:t>
            </a:r>
            <a:r>
              <a:rPr lang="en-US" sz="2400" dirty="0" smtClean="0"/>
              <a:t>RSPO (2010)</a:t>
            </a:r>
          </a:p>
          <a:p>
            <a:pPr lvl="1">
              <a:spcAft>
                <a:spcPts val="1200"/>
              </a:spcAft>
            </a:pPr>
            <a:r>
              <a:rPr lang="en-US" sz="2400" dirty="0" smtClean="0"/>
              <a:t>We are in the Environmental-NGO category</a:t>
            </a:r>
            <a:endParaRPr lang="en-US" sz="2400" dirty="0"/>
          </a:p>
          <a:p>
            <a:pPr>
              <a:buFontTx/>
              <a:buNone/>
            </a:pPr>
            <a:endParaRPr lang="en-CA"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883"/>
          <a:stretch/>
        </p:blipFill>
        <p:spPr>
          <a:xfrm>
            <a:off x="390804" y="1600200"/>
            <a:ext cx="3419196" cy="4343400"/>
          </a:xfrm>
          <a:prstGeom prst="rect">
            <a:avLst/>
          </a:prstGeom>
          <a:ln>
            <a:solidFill>
              <a:schemeClr val="tx1"/>
            </a:solidFill>
          </a:ln>
          <a:effectLst>
            <a:reflection blurRad="6350" endPos="0" dist="508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363736"/>
            <a:ext cx="838200" cy="1341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1447800" y="304800"/>
            <a:ext cx="7239000" cy="762000"/>
          </a:xfrm>
        </p:spPr>
        <p:txBody>
          <a:bodyPr/>
          <a:lstStyle/>
          <a:p>
            <a:pPr>
              <a:spcAft>
                <a:spcPts val="900"/>
              </a:spcAft>
            </a:pPr>
            <a:r>
              <a:rPr lang="en-US" dirty="0"/>
              <a:t>RSPO Members (E-NGO)</a:t>
            </a:r>
          </a:p>
        </p:txBody>
      </p:sp>
      <p:sp>
        <p:nvSpPr>
          <p:cNvPr id="403459" name="Rectangle 3"/>
          <p:cNvSpPr>
            <a:spLocks noGrp="1" noChangeArrowheads="1"/>
          </p:cNvSpPr>
          <p:nvPr>
            <p:ph idx="1"/>
          </p:nvPr>
        </p:nvSpPr>
        <p:spPr>
          <a:xfrm>
            <a:off x="381000" y="1371600"/>
            <a:ext cx="8458200" cy="3581400"/>
          </a:xfrm>
        </p:spPr>
        <p:txBody>
          <a:bodyPr numCol="2">
            <a:noAutofit/>
          </a:bodyPr>
          <a:lstStyle/>
          <a:p>
            <a:pPr>
              <a:spcAft>
                <a:spcPts val="700"/>
              </a:spcAft>
            </a:pPr>
            <a:r>
              <a:rPr lang="en-US" sz="2200" dirty="0"/>
              <a:t>WWF</a:t>
            </a:r>
          </a:p>
          <a:p>
            <a:pPr>
              <a:spcAft>
                <a:spcPts val="700"/>
              </a:spcAft>
            </a:pPr>
            <a:r>
              <a:rPr lang="en-US" sz="2200" dirty="0" smtClean="0"/>
              <a:t>FFI </a:t>
            </a:r>
            <a:r>
              <a:rPr lang="en-US" sz="2200" dirty="0"/>
              <a:t>(Fauna &amp; Flora International)</a:t>
            </a:r>
          </a:p>
          <a:p>
            <a:pPr>
              <a:spcAft>
                <a:spcPts val="700"/>
              </a:spcAft>
            </a:pPr>
            <a:r>
              <a:rPr lang="en-US" sz="2200" dirty="0"/>
              <a:t>Wetlands International</a:t>
            </a:r>
          </a:p>
          <a:p>
            <a:pPr>
              <a:spcAft>
                <a:spcPts val="700"/>
              </a:spcAft>
            </a:pPr>
            <a:r>
              <a:rPr lang="en-US" sz="2200" dirty="0"/>
              <a:t>BORA (Borneo Rhino Alliance)</a:t>
            </a:r>
          </a:p>
          <a:p>
            <a:pPr>
              <a:spcAft>
                <a:spcPts val="700"/>
              </a:spcAft>
            </a:pPr>
            <a:r>
              <a:rPr lang="en-US" sz="2200" dirty="0" smtClean="0"/>
              <a:t>Conservation International</a:t>
            </a:r>
          </a:p>
          <a:p>
            <a:pPr>
              <a:spcAft>
                <a:spcPts val="700"/>
              </a:spcAft>
            </a:pPr>
            <a:r>
              <a:rPr lang="en-US" sz="2200" dirty="0" smtClean="0"/>
              <a:t>NWF (National Wildlife Federation)</a:t>
            </a:r>
          </a:p>
          <a:p>
            <a:pPr>
              <a:spcAft>
                <a:spcPts val="700"/>
              </a:spcAft>
            </a:pPr>
            <a:r>
              <a:rPr lang="en-US" sz="2200" dirty="0" smtClean="0"/>
              <a:t>Oran </a:t>
            </a:r>
            <a:r>
              <a:rPr lang="en-US" sz="2200" dirty="0" err="1" smtClean="0"/>
              <a:t>Utan</a:t>
            </a:r>
            <a:r>
              <a:rPr lang="en-US" sz="2200" dirty="0" smtClean="0"/>
              <a:t> </a:t>
            </a:r>
            <a:r>
              <a:rPr lang="en-US" sz="2200" dirty="0" err="1" smtClean="0"/>
              <a:t>Republik</a:t>
            </a:r>
            <a:endParaRPr lang="en-US" sz="2200" dirty="0" smtClean="0"/>
          </a:p>
          <a:p>
            <a:pPr>
              <a:spcAft>
                <a:spcPts val="700"/>
              </a:spcAft>
            </a:pPr>
            <a:r>
              <a:rPr lang="en-US" sz="2200" dirty="0" err="1" smtClean="0"/>
              <a:t>PanEco</a:t>
            </a:r>
            <a:r>
              <a:rPr lang="en-US" sz="2200" dirty="0" smtClean="0"/>
              <a:t> Foundation</a:t>
            </a:r>
          </a:p>
          <a:p>
            <a:pPr>
              <a:spcAft>
                <a:spcPts val="700"/>
              </a:spcAft>
            </a:pPr>
            <a:r>
              <a:rPr lang="en-US" sz="2200" dirty="0" smtClean="0"/>
              <a:t>World Resources Institute</a:t>
            </a:r>
          </a:p>
          <a:p>
            <a:pPr>
              <a:spcAft>
                <a:spcPts val="700"/>
              </a:spcAft>
            </a:pPr>
            <a:r>
              <a:rPr lang="en-US" sz="2200" dirty="0"/>
              <a:t>Orangutan Land Trust</a:t>
            </a:r>
          </a:p>
          <a:p>
            <a:pPr>
              <a:spcAft>
                <a:spcPts val="700"/>
              </a:spcAft>
            </a:pPr>
            <a:r>
              <a:rPr lang="en-US" sz="2200" dirty="0"/>
              <a:t>SOS (Sumatran Orangutan Society)</a:t>
            </a:r>
          </a:p>
          <a:p>
            <a:pPr>
              <a:spcAft>
                <a:spcPts val="700"/>
              </a:spcAft>
            </a:pPr>
            <a:r>
              <a:rPr lang="en-US" sz="2200" dirty="0" smtClean="0"/>
              <a:t>Global Environment Centre</a:t>
            </a:r>
          </a:p>
          <a:p>
            <a:pPr>
              <a:spcAft>
                <a:spcPts val="700"/>
              </a:spcAft>
              <a:buFontTx/>
              <a:buNone/>
            </a:pPr>
            <a:endParaRPr lang="en-US" sz="2200" dirty="0"/>
          </a:p>
          <a:p>
            <a:pPr>
              <a:spcAft>
                <a:spcPts val="700"/>
              </a:spcAft>
            </a:pPr>
            <a:endParaRPr lang="en-US" sz="2200" dirty="0"/>
          </a:p>
        </p:txBody>
      </p:sp>
      <p:sp>
        <p:nvSpPr>
          <p:cNvPr id="5" name="TextBox 4"/>
          <p:cNvSpPr txBox="1"/>
          <p:nvPr/>
        </p:nvSpPr>
        <p:spPr>
          <a:xfrm>
            <a:off x="4267200" y="4953000"/>
            <a:ext cx="3657600" cy="1323439"/>
          </a:xfrm>
          <a:prstGeom prst="rect">
            <a:avLst/>
          </a:prstGeom>
          <a:noFill/>
          <a:ln>
            <a:solidFill>
              <a:schemeClr val="tx1"/>
            </a:solidFill>
          </a:ln>
        </p:spPr>
        <p:txBody>
          <a:bodyPr wrap="square" rtlCol="0">
            <a:spAutoFit/>
          </a:bodyPr>
          <a:lstStyle/>
          <a:p>
            <a:r>
              <a:rPr lang="en-US" sz="2000" b="1" dirty="0" smtClean="0"/>
              <a:t>The RSPO has strong support and is helping the industry move towards sustainable palm oil .</a:t>
            </a:r>
            <a:endParaRPr lang="en-US"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334000"/>
            <a:ext cx="838200" cy="1341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Image result for Zoo Atlanta logo"/>
          <p:cNvPicPr>
            <a:picLocks noChangeAspect="1" noChangeArrowheads="1"/>
          </p:cNvPicPr>
          <p:nvPr/>
        </p:nvPicPr>
        <p:blipFill>
          <a:blip r:embed="rId3" cstate="print"/>
          <a:srcRect/>
          <a:stretch>
            <a:fillRect/>
          </a:stretch>
        </p:blipFill>
        <p:spPr bwMode="auto">
          <a:xfrm>
            <a:off x="175659" y="2865468"/>
            <a:ext cx="1354700" cy="1111445"/>
          </a:xfrm>
          <a:prstGeom prst="rect">
            <a:avLst/>
          </a:prstGeom>
          <a:noFill/>
          <a:ln w="9525">
            <a:noFill/>
            <a:miter lim="800000"/>
            <a:headEnd/>
            <a:tailEnd/>
          </a:ln>
        </p:spPr>
      </p:pic>
      <p:pic>
        <p:nvPicPr>
          <p:cNvPr id="6" name="Picture 5" descr="Image result for Kansas city zoo logo"/>
          <p:cNvPicPr>
            <a:picLocks noChangeAspect="1" noChangeArrowheads="1"/>
          </p:cNvPicPr>
          <p:nvPr/>
        </p:nvPicPr>
        <p:blipFill rotWithShape="1">
          <a:blip r:embed="rId4" cstate="print"/>
          <a:srcRect l="11265" t="-17445" r="6169" b="28044"/>
          <a:stretch/>
        </p:blipFill>
        <p:spPr bwMode="auto">
          <a:xfrm>
            <a:off x="149639" y="5754448"/>
            <a:ext cx="2209800" cy="990600"/>
          </a:xfrm>
          <a:prstGeom prst="rect">
            <a:avLst/>
          </a:prstGeom>
          <a:noFill/>
          <a:ln w="9525">
            <a:noFill/>
            <a:miter lim="800000"/>
            <a:headEnd/>
            <a:tailEnd/>
          </a:ln>
        </p:spPr>
      </p:pic>
      <p:pic>
        <p:nvPicPr>
          <p:cNvPr id="7" name="Picture 6"/>
          <p:cNvPicPr>
            <a:picLocks noChangeAspect="1"/>
          </p:cNvPicPr>
          <p:nvPr/>
        </p:nvPicPr>
        <p:blipFill>
          <a:blip r:embed="rId5"/>
          <a:stretch>
            <a:fillRect/>
          </a:stretch>
        </p:blipFill>
        <p:spPr>
          <a:xfrm>
            <a:off x="3932806" y="1463959"/>
            <a:ext cx="1355306" cy="1555375"/>
          </a:xfrm>
          <a:prstGeom prst="rect">
            <a:avLst/>
          </a:prstGeom>
        </p:spPr>
      </p:pic>
      <p:pic>
        <p:nvPicPr>
          <p:cNvPr id="1026" name="Picture 2" descr="Image result for aza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852" y="5908003"/>
            <a:ext cx="2195150" cy="6834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Image result for Indianapolis zoo logo"/>
          <p:cNvPicPr>
            <a:picLocks noChangeAspect="1" noChangeArrowheads="1"/>
          </p:cNvPicPr>
          <p:nvPr/>
        </p:nvPicPr>
        <p:blipFill>
          <a:blip r:embed="rId7" cstate="print"/>
          <a:srcRect/>
          <a:stretch>
            <a:fillRect/>
          </a:stretch>
        </p:blipFill>
        <p:spPr bwMode="auto">
          <a:xfrm>
            <a:off x="5776605" y="1452722"/>
            <a:ext cx="1375771" cy="1375771"/>
          </a:xfrm>
          <a:prstGeom prst="rect">
            <a:avLst/>
          </a:prstGeom>
          <a:noFill/>
          <a:ln w="9525">
            <a:noFill/>
            <a:miter lim="800000"/>
            <a:headEnd/>
            <a:tailEnd/>
          </a:ln>
        </p:spPr>
      </p:pic>
      <p:pic>
        <p:nvPicPr>
          <p:cNvPr id="11" name="Picture 7" descr="Image result for Naples zoo logo"/>
          <p:cNvPicPr>
            <a:picLocks noChangeAspect="1" noChangeArrowheads="1"/>
          </p:cNvPicPr>
          <p:nvPr/>
        </p:nvPicPr>
        <p:blipFill>
          <a:blip r:embed="rId8" cstate="print"/>
          <a:srcRect/>
          <a:stretch>
            <a:fillRect/>
          </a:stretch>
        </p:blipFill>
        <p:spPr bwMode="auto">
          <a:xfrm>
            <a:off x="186273" y="4243974"/>
            <a:ext cx="1115838" cy="1547643"/>
          </a:xfrm>
          <a:prstGeom prst="rect">
            <a:avLst/>
          </a:prstGeom>
          <a:noFill/>
          <a:ln w="9525">
            <a:noFill/>
            <a:miter lim="800000"/>
            <a:headEnd/>
            <a:tailEnd/>
          </a:ln>
        </p:spPr>
      </p:pic>
      <p:pic>
        <p:nvPicPr>
          <p:cNvPr id="12" name="Picture 12" descr="CMZ-WBW-Logo-Flat.jpg"/>
          <p:cNvPicPr>
            <a:picLocks noChangeAspect="1"/>
          </p:cNvPicPr>
          <p:nvPr/>
        </p:nvPicPr>
        <p:blipFill>
          <a:blip r:embed="rId9" cstate="print"/>
          <a:srcRect/>
          <a:stretch>
            <a:fillRect/>
          </a:stretch>
        </p:blipFill>
        <p:spPr bwMode="auto">
          <a:xfrm>
            <a:off x="317817" y="1069923"/>
            <a:ext cx="984294" cy="1575245"/>
          </a:xfrm>
          <a:prstGeom prst="rect">
            <a:avLst/>
          </a:prstGeom>
          <a:noFill/>
          <a:ln w="9525">
            <a:noFill/>
            <a:miter lim="800000"/>
            <a:headEnd/>
            <a:tailEnd/>
          </a:ln>
        </p:spPr>
      </p:pic>
      <p:pic>
        <p:nvPicPr>
          <p:cNvPr id="13" name="Picture 12"/>
          <p:cNvPicPr>
            <a:picLocks noChangeAspect="1"/>
          </p:cNvPicPr>
          <p:nvPr/>
        </p:nvPicPr>
        <p:blipFill>
          <a:blip r:embed="rId10"/>
          <a:stretch>
            <a:fillRect/>
          </a:stretch>
        </p:blipFill>
        <p:spPr>
          <a:xfrm>
            <a:off x="1608215" y="1452722"/>
            <a:ext cx="1836098" cy="1221840"/>
          </a:xfrm>
          <a:prstGeom prst="rect">
            <a:avLst/>
          </a:prstGeom>
        </p:spPr>
      </p:pic>
      <p:pic>
        <p:nvPicPr>
          <p:cNvPr id="14" name="Picture 11" descr="Image result for woodland park zoo logo"/>
          <p:cNvPicPr>
            <a:picLocks noChangeAspect="1" noChangeArrowheads="1"/>
          </p:cNvPicPr>
          <p:nvPr/>
        </p:nvPicPr>
        <p:blipFill>
          <a:blip r:embed="rId11" cstate="print"/>
          <a:srcRect/>
          <a:stretch>
            <a:fillRect/>
          </a:stretch>
        </p:blipFill>
        <p:spPr bwMode="auto">
          <a:xfrm>
            <a:off x="1882385" y="2953955"/>
            <a:ext cx="1221234" cy="1195792"/>
          </a:xfrm>
          <a:prstGeom prst="rect">
            <a:avLst/>
          </a:prstGeom>
          <a:noFill/>
          <a:ln w="9525">
            <a:noFill/>
            <a:miter lim="800000"/>
            <a:headEnd/>
            <a:tailEnd/>
          </a:ln>
        </p:spPr>
      </p:pic>
      <p:pic>
        <p:nvPicPr>
          <p:cNvPr id="15" name="Picture 9" descr="Image result for san diego global logo"/>
          <p:cNvPicPr>
            <a:picLocks noChangeAspect="1" noChangeArrowheads="1"/>
          </p:cNvPicPr>
          <p:nvPr/>
        </p:nvPicPr>
        <p:blipFill>
          <a:blip r:embed="rId12" cstate="print"/>
          <a:srcRect/>
          <a:stretch>
            <a:fillRect/>
          </a:stretch>
        </p:blipFill>
        <p:spPr bwMode="auto">
          <a:xfrm>
            <a:off x="3462853" y="3175861"/>
            <a:ext cx="1557530" cy="1153988"/>
          </a:xfrm>
          <a:prstGeom prst="rect">
            <a:avLst/>
          </a:prstGeom>
          <a:noFill/>
          <a:ln w="9525">
            <a:noFill/>
            <a:miter lim="800000"/>
            <a:headEnd/>
            <a:tailEnd/>
          </a:ln>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9617" y="3290409"/>
            <a:ext cx="1867157" cy="85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Image result for oregon zoo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0559" y="2776180"/>
            <a:ext cx="1397521" cy="12900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5"/>
          <a:stretch>
            <a:fillRect/>
          </a:stretch>
        </p:blipFill>
        <p:spPr>
          <a:xfrm>
            <a:off x="5110942" y="5394729"/>
            <a:ext cx="1196764" cy="1196764"/>
          </a:xfrm>
          <a:prstGeom prst="rect">
            <a:avLst/>
          </a:prstGeom>
        </p:spPr>
      </p:pic>
      <p:pic>
        <p:nvPicPr>
          <p:cNvPr id="1028" name="Picture 4" descr="Image result for world association of zoos and aquarium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6205" y="5795751"/>
            <a:ext cx="2221145" cy="9201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153444"/>
            <a:ext cx="8534400" cy="1323439"/>
          </a:xfrm>
          <a:prstGeom prst="rect">
            <a:avLst/>
          </a:prstGeom>
          <a:noFill/>
        </p:spPr>
        <p:txBody>
          <a:bodyPr wrap="square" rtlCol="0">
            <a:spAutoFit/>
          </a:bodyPr>
          <a:lstStyle/>
          <a:p>
            <a:r>
              <a:rPr lang="en-US" sz="4000" dirty="0" smtClean="0">
                <a:solidFill>
                  <a:srgbClr val="B3DDFF"/>
                </a:solidFill>
              </a:rPr>
              <a:t>Zoos and Aquariums that are Members                   	                  of the RSPO</a:t>
            </a:r>
            <a:endParaRPr lang="en-US" sz="4000" dirty="0">
              <a:solidFill>
                <a:srgbClr val="B3DDFF"/>
              </a:solidFill>
            </a:endParaRPr>
          </a:p>
        </p:txBody>
      </p:sp>
      <p:pic>
        <p:nvPicPr>
          <p:cNvPr id="2" name="Picture 2" descr="Auckland Zoo - Home | Faceboo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02440" y="1138343"/>
            <a:ext cx="13081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os Victoria (@ZoosVictoria) | Twitter"/>
          <p:cNvPicPr>
            <a:picLocks noChangeAspect="1" noChangeArrowheads="1"/>
          </p:cNvPicPr>
          <p:nvPr/>
        </p:nvPicPr>
        <p:blipFill rotWithShape="1">
          <a:blip r:embed="rId18">
            <a:extLst>
              <a:ext uri="{28A0092B-C50C-407E-A947-70E740481C1C}">
                <a14:useLocalDpi xmlns:a14="http://schemas.microsoft.com/office/drawing/2010/main" val="0"/>
              </a:ext>
            </a:extLst>
          </a:blip>
          <a:srcRect t="28000" b="28000"/>
          <a:stretch/>
        </p:blipFill>
        <p:spPr bwMode="auto">
          <a:xfrm>
            <a:off x="1643523" y="4545188"/>
            <a:ext cx="1908725" cy="8398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ing Break Camp at the Saint Louis Zoo | stlparent.com"/>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8233" b="22707"/>
          <a:stretch/>
        </p:blipFill>
        <p:spPr bwMode="auto">
          <a:xfrm>
            <a:off x="3932806" y="4465807"/>
            <a:ext cx="2479350" cy="7272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ydney Zoo announces the establishment of the Sydney Zoo Foundation, along  with its first initiative to support Science for Wildlife"/>
          <p:cNvPicPr>
            <a:picLocks noChangeAspect="1" noChangeArrowheads="1"/>
          </p:cNvPicPr>
          <p:nvPr/>
        </p:nvPicPr>
        <p:blipFill rotWithShape="1">
          <a:blip r:embed="rId20">
            <a:extLst>
              <a:ext uri="{28A0092B-C50C-407E-A947-70E740481C1C}">
                <a14:useLocalDpi xmlns:a14="http://schemas.microsoft.com/office/drawing/2010/main" val="0"/>
              </a:ext>
            </a:extLst>
          </a:blip>
          <a:srcRect l="17278" t="25787" r="17389" b="25324"/>
          <a:stretch/>
        </p:blipFill>
        <p:spPr bwMode="auto">
          <a:xfrm>
            <a:off x="6753568" y="4589485"/>
            <a:ext cx="2119556" cy="95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3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905000" y="277813"/>
            <a:ext cx="6781800" cy="1139825"/>
          </a:xfrm>
        </p:spPr>
        <p:txBody>
          <a:bodyPr/>
          <a:lstStyle/>
          <a:p>
            <a:r>
              <a:rPr lang="en-US" dirty="0" smtClean="0"/>
              <a:t>Zoos Can Have </a:t>
            </a:r>
            <a:r>
              <a:rPr lang="en-US" dirty="0"/>
              <a:t>a Voice</a:t>
            </a:r>
            <a:endParaRPr lang="en-CA" dirty="0"/>
          </a:p>
        </p:txBody>
      </p:sp>
      <p:pic>
        <p:nvPicPr>
          <p:cNvPr id="3" name="Content Placeholder 2"/>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p:blipFill>
        <p:spPr>
          <a:xfrm>
            <a:off x="4559808" y="3200400"/>
            <a:ext cx="4383024" cy="3286626"/>
          </a:xfrm>
          <a:ln>
            <a:solidFill>
              <a:schemeClr val="tx1"/>
            </a:solidFill>
          </a:ln>
          <a:effectLst>
            <a:reflection blurRad="6350" endPos="0" dist="50800" dir="5400000" sy="-100000" algn="bl" rotWithShape="0"/>
          </a:effectLst>
        </p:spPr>
      </p:pic>
      <p:sp>
        <p:nvSpPr>
          <p:cNvPr id="366595" name="Rectangle 3"/>
          <p:cNvSpPr>
            <a:spLocks noGrp="1" noChangeArrowheads="1"/>
          </p:cNvSpPr>
          <p:nvPr>
            <p:ph type="body" sz="half" idx="2"/>
          </p:nvPr>
        </p:nvSpPr>
        <p:spPr>
          <a:xfrm>
            <a:off x="228600" y="1626586"/>
            <a:ext cx="4267200" cy="5231414"/>
          </a:xfrm>
        </p:spPr>
        <p:txBody>
          <a:bodyPr>
            <a:normAutofit/>
          </a:bodyPr>
          <a:lstStyle/>
          <a:p>
            <a:pPr>
              <a:spcAft>
                <a:spcPts val="600"/>
              </a:spcAft>
            </a:pPr>
            <a:r>
              <a:rPr lang="en-US" sz="2400" dirty="0"/>
              <a:t>RSPO is the </a:t>
            </a:r>
            <a:r>
              <a:rPr lang="en-US" sz="2400" dirty="0" smtClean="0"/>
              <a:t>only multi-stakeholder program </a:t>
            </a:r>
            <a:r>
              <a:rPr lang="en-US" sz="2400" dirty="0"/>
              <a:t>making progress toward palm oil </a:t>
            </a:r>
            <a:r>
              <a:rPr lang="en-US" sz="2400" dirty="0" smtClean="0"/>
              <a:t>sustainability</a:t>
            </a:r>
            <a:endParaRPr lang="en-US" sz="2400" dirty="0"/>
          </a:p>
          <a:p>
            <a:pPr>
              <a:spcAft>
                <a:spcPts val="600"/>
              </a:spcAft>
            </a:pPr>
            <a:r>
              <a:rPr lang="en-US" sz="2400" dirty="0"/>
              <a:t>Joining the RSPO can give </a:t>
            </a:r>
            <a:r>
              <a:rPr lang="en-US" sz="2400" dirty="0" smtClean="0"/>
              <a:t>zoos </a:t>
            </a:r>
            <a:r>
              <a:rPr lang="en-US" sz="2400" dirty="0"/>
              <a:t>a voice in guiding </a:t>
            </a:r>
            <a:r>
              <a:rPr lang="en-US" sz="2400" dirty="0" smtClean="0"/>
              <a:t>RSPO decisions</a:t>
            </a:r>
            <a:endParaRPr lang="en-US" sz="2400" dirty="0"/>
          </a:p>
          <a:p>
            <a:pPr marL="68580" indent="0">
              <a:spcAft>
                <a:spcPts val="600"/>
              </a:spcAft>
              <a:buNone/>
            </a:pPr>
            <a:endParaRPr lang="en-CA" sz="25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1626586"/>
            <a:ext cx="3093368" cy="116001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024" y="5334000"/>
            <a:ext cx="838200" cy="13411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332656"/>
            <a:ext cx="3600400" cy="646331"/>
          </a:xfrm>
          <a:prstGeom prst="rect">
            <a:avLst/>
          </a:prstGeom>
          <a:noFill/>
        </p:spPr>
        <p:txBody>
          <a:bodyPr wrap="square" rtlCol="0">
            <a:spAutoFit/>
          </a:bodyPr>
          <a:lstStyle/>
          <a:p>
            <a:pPr algn="ctr"/>
            <a:r>
              <a:rPr lang="en-US" sz="3600" dirty="0" smtClean="0"/>
              <a:t> </a:t>
            </a:r>
            <a:endParaRPr lang="en-US" sz="3600" dirty="0"/>
          </a:p>
        </p:txBody>
      </p:sp>
      <p:pic>
        <p:nvPicPr>
          <p:cNvPr id="4" name="Picture 3" descr="Wild orangutans mom and baby.jpg"/>
          <p:cNvPicPr>
            <a:picLocks noChangeAspect="1"/>
          </p:cNvPicPr>
          <p:nvPr/>
        </p:nvPicPr>
        <p:blipFill>
          <a:blip r:embed="rId3" cstate="print"/>
          <a:srcRect l="9303" t="11708"/>
          <a:stretch>
            <a:fillRect/>
          </a:stretch>
        </p:blipFill>
        <p:spPr>
          <a:xfrm>
            <a:off x="2566628" y="4427752"/>
            <a:ext cx="3415680" cy="2208484"/>
          </a:xfrm>
          <a:prstGeom prst="rect">
            <a:avLst/>
          </a:prstGeom>
          <a:ln>
            <a:solidFill>
              <a:schemeClr val="tx1"/>
            </a:solidFill>
          </a:ln>
          <a:effectLst>
            <a:reflection blurRad="6350" endPos="0" dist="50800" dir="5400000" sy="-100000" algn="bl" rotWithShape="0"/>
          </a:effectLst>
        </p:spPr>
      </p:pic>
      <p:sp>
        <p:nvSpPr>
          <p:cNvPr id="5" name="Rectangle 4"/>
          <p:cNvSpPr/>
          <p:nvPr/>
        </p:nvSpPr>
        <p:spPr>
          <a:xfrm>
            <a:off x="1295400" y="381000"/>
            <a:ext cx="6705600" cy="707886"/>
          </a:xfrm>
          <a:prstGeom prst="rect">
            <a:avLst/>
          </a:prstGeom>
        </p:spPr>
        <p:txBody>
          <a:bodyPr wrap="square">
            <a:spAutoFit/>
          </a:bodyPr>
          <a:lstStyle/>
          <a:p>
            <a:r>
              <a:rPr lang="en-US" sz="4000" dirty="0" smtClean="0">
                <a:solidFill>
                  <a:schemeClr val="accent4">
                    <a:lumMod val="20000"/>
                    <a:lumOff val="80000"/>
                  </a:schemeClr>
                </a:solidFill>
                <a:latin typeface="Arial" pitchFamily="34" charset="0"/>
                <a:cs typeface="Arial" pitchFamily="34" charset="0"/>
              </a:rPr>
              <a:t>What Can Zoos Do to Help?</a:t>
            </a:r>
          </a:p>
        </p:txBody>
      </p:sp>
      <p:sp>
        <p:nvSpPr>
          <p:cNvPr id="6" name="Rectangle 3"/>
          <p:cNvSpPr txBox="1">
            <a:spLocks noChangeArrowheads="1"/>
          </p:cNvSpPr>
          <p:nvPr/>
        </p:nvSpPr>
        <p:spPr>
          <a:xfrm>
            <a:off x="395536" y="1295400"/>
            <a:ext cx="8496944" cy="5301952"/>
          </a:xfrm>
          <a:prstGeom prst="rect">
            <a:avLst/>
          </a:prstGeom>
        </p:spPr>
        <p:txBody>
          <a:bodyPr>
            <a:normAutofit/>
          </a:bodyPr>
          <a:lstStyle/>
          <a:p>
            <a:pPr marL="401638" indent="-342900">
              <a:spcAft>
                <a:spcPts val="1800"/>
              </a:spcAft>
              <a:buFont typeface="Wingdings" pitchFamily="2" charset="2"/>
              <a:buChar char="§"/>
            </a:pPr>
            <a:r>
              <a:rPr lang="en-US" sz="2400" dirty="0" smtClean="0">
                <a:latin typeface="Arial" pitchFamily="34" charset="0"/>
                <a:cs typeface="Arial" pitchFamily="34" charset="0"/>
              </a:rPr>
              <a:t>Promote Sustainable Palm Oil</a:t>
            </a:r>
          </a:p>
          <a:p>
            <a:pPr marL="401638" indent="-342900">
              <a:spcAft>
                <a:spcPts val="1800"/>
              </a:spcAft>
              <a:buFont typeface="Wingdings" pitchFamily="2" charset="2"/>
              <a:buChar char="§"/>
            </a:pPr>
            <a:r>
              <a:rPr lang="en-US" sz="2400" dirty="0" smtClean="0">
                <a:latin typeface="Arial" pitchFamily="34" charset="0"/>
                <a:cs typeface="Arial" pitchFamily="34" charset="0"/>
              </a:rPr>
              <a:t>Have guests purchase products from RSPO member companies only</a:t>
            </a:r>
          </a:p>
          <a:p>
            <a:pPr marL="401638" indent="-342900">
              <a:spcAft>
                <a:spcPts val="1800"/>
              </a:spcAft>
              <a:buFont typeface="Wingdings" pitchFamily="2" charset="2"/>
              <a:buChar char="§"/>
            </a:pPr>
            <a:r>
              <a:rPr lang="en-US" sz="2400" dirty="0" smtClean="0">
                <a:latin typeface="Arial" pitchFamily="34" charset="0"/>
                <a:cs typeface="Arial" pitchFamily="34" charset="0"/>
              </a:rPr>
              <a:t>Have guests write letters to their favorite companies that are not RSPO members and ask them to join </a:t>
            </a:r>
          </a:p>
          <a:p>
            <a:pPr marL="401638" indent="-342900">
              <a:spcAft>
                <a:spcPts val="1800"/>
              </a:spcAft>
              <a:buFont typeface="Wingdings" pitchFamily="2" charset="2"/>
              <a:buChar char="§"/>
            </a:pPr>
            <a:r>
              <a:rPr lang="en-US" sz="2400" dirty="0" smtClean="0">
                <a:latin typeface="Arial" pitchFamily="34" charset="0"/>
                <a:cs typeface="Arial" pitchFamily="34" charset="0"/>
              </a:rPr>
              <a:t>Help to educate millions of guests each year!</a:t>
            </a:r>
          </a:p>
          <a:p>
            <a:pPr marL="401638" marR="0" lvl="0" indent="-342900" algn="l" defTabSz="914400" rtl="0" eaLnBrk="1" fontAlgn="auto" latinLnBrk="0" hangingPunct="1">
              <a:lnSpc>
                <a:spcPct val="100000"/>
              </a:lnSpc>
              <a:spcBef>
                <a:spcPts val="700"/>
              </a:spcBef>
              <a:spcAft>
                <a:spcPts val="600"/>
              </a:spcAft>
              <a:buClr>
                <a:schemeClr val="tx2"/>
              </a:buClr>
              <a:buSzPct val="95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01638"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01638"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en-CA"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334000"/>
            <a:ext cx="838200" cy="134112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2526</TotalTime>
  <Words>726</Words>
  <Application>Microsoft Office PowerPoint</Application>
  <PresentationFormat>On-screen Show (4:3)</PresentationFormat>
  <Paragraphs>129</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Corbel</vt:lpstr>
      <vt:lpstr>Wingdings</vt:lpstr>
      <vt:lpstr>Wingdings 2</vt:lpstr>
      <vt:lpstr>Wingdings 3</vt:lpstr>
      <vt:lpstr>Metro</vt:lpstr>
      <vt:lpstr>Why Not Boycott Palm Oil?   Why Support the RSPO? </vt:lpstr>
      <vt:lpstr>Why We Do Not Support  Boycotting Palm Oil</vt:lpstr>
      <vt:lpstr>Palm oil plants can produce 4-10 times more oil per parcel of land than other oil crops.  (Less land is needed to produce more oil.)</vt:lpstr>
      <vt:lpstr>Example of 600+ Names for Palm Oil &amp; Derivatives (It is next to impossible to really know if a product is palm oil free.)</vt:lpstr>
      <vt:lpstr> Sustainability and the RSPO</vt:lpstr>
      <vt:lpstr>RSPO Members (E-NGO)</vt:lpstr>
      <vt:lpstr>PowerPoint Presentation</vt:lpstr>
      <vt:lpstr>Zoos Can Have a Voice</vt:lpstr>
      <vt:lpstr>PowerPoint Presentation</vt:lpstr>
      <vt:lpstr>Awareness Tool Kit on the Web!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CMZ Involvement</dc:title>
  <dc:creator>tgazibara</dc:creator>
  <cp:lastModifiedBy>cwellmer</cp:lastModifiedBy>
  <cp:revision>111</cp:revision>
  <dcterms:created xsi:type="dcterms:W3CDTF">2012-12-31T22:14:48Z</dcterms:created>
  <dcterms:modified xsi:type="dcterms:W3CDTF">2020-09-23T21:29:37Z</dcterms:modified>
</cp:coreProperties>
</file>